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0"/>
  </p:notesMasterIdLst>
  <p:sldIdLst>
    <p:sldId id="256" r:id="rId2"/>
    <p:sldId id="258" r:id="rId3"/>
    <p:sldId id="264" r:id="rId4"/>
    <p:sldId id="257" r:id="rId5"/>
    <p:sldId id="265" r:id="rId6"/>
    <p:sldId id="260" r:id="rId7"/>
    <p:sldId id="261" r:id="rId8"/>
    <p:sldId id="263" r:id="rId9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706"/>
    <p:restoredTop sz="94697"/>
  </p:normalViewPr>
  <p:slideViewPr>
    <p:cSldViewPr snapToGrid="0">
      <p:cViewPr varScale="1">
        <p:scale>
          <a:sx n="92" d="100"/>
          <a:sy n="92" d="100"/>
        </p:scale>
        <p:origin x="1074" y="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71719027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758271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4764ba5181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4764ba5181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799365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4764ba5181_0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4764ba5181_0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563835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4764ba5181_0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4764ba5181_0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672824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4764ba5181_0_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4764ba5181_0_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06284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4764ba5181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4764ba5181_0_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262913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4764ba5181_0_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4764ba5181_0_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322226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rgbClr val="FFF2CC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ucksters.com/biography/thomas_edison.php?fbclid=IwAR3psvrjwMeVHSsYLc_SlNtQznHX4i-4MJ3k8CEf_MLStMGnO0rA9P0y934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tif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1106036" y="633966"/>
            <a:ext cx="3087274" cy="1444499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Thomas Edison</a:t>
            </a:r>
            <a:endParaRPr dirty="0"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4200237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/>
            <a:r>
              <a:rPr lang="en-GB" sz="1600" dirty="0"/>
              <a:t>Biography: </a:t>
            </a:r>
            <a:r>
              <a:rPr lang="en-GB" sz="1600" dirty="0">
                <a:hlinkClick r:id="rId3"/>
              </a:rPr>
              <a:t>https://www.ducksters.com/biography/thomas_edison.php?fbclid=IwAR3psvrjwMeVHSsYLc_SlNtQznHX4i-4MJ3k8CEf_MLStMGnO0rA9P0y934</a:t>
            </a:r>
            <a:r>
              <a:rPr lang="en-GB" sz="1600" dirty="0"/>
              <a:t> </a:t>
            </a:r>
            <a:endParaRPr sz="1600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41C709E2-64C9-CD4E-9CEA-AFBB6A71FA6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98453" y="287765"/>
            <a:ext cx="2794000" cy="35814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2004" y="3169503"/>
            <a:ext cx="31380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solidFill>
                  <a:srgbClr val="7030A0"/>
                </a:solidFill>
              </a:rPr>
              <a:t>Download the information sheet and read it through to answer the questions in the PowerPoint</a:t>
            </a:r>
            <a:endParaRPr lang="en-GB" sz="1600" dirty="0">
              <a:solidFill>
                <a:srgbClr val="7030A0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273136" y="4000500"/>
            <a:ext cx="197428" cy="4675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Vocabulary Check		</a:t>
            </a:r>
            <a:endParaRPr/>
          </a:p>
        </p:txBody>
      </p:sp>
      <p:sp>
        <p:nvSpPr>
          <p:cNvPr id="68" name="Google Shape;68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914400" lvl="0" indent="-457200">
              <a:spcBef>
                <a:spcPts val="400"/>
              </a:spcBef>
              <a:buFont typeface="+mj-lt"/>
              <a:buAutoNum type="arabicPeriod"/>
            </a:pPr>
            <a:r>
              <a:rPr lang="en-GB" sz="2000" b="1" u="sng" dirty="0">
                <a:solidFill>
                  <a:srgbClr val="333333"/>
                </a:solidFill>
                <a:latin typeface="+mn-lt"/>
              </a:rPr>
              <a:t>patents</a:t>
            </a:r>
            <a:r>
              <a:rPr lang="en-GB" sz="2000" dirty="0">
                <a:solidFill>
                  <a:srgbClr val="333333"/>
                </a:solidFill>
                <a:latin typeface="+mn-lt"/>
              </a:rPr>
              <a:t> - A</a:t>
            </a:r>
            <a:r>
              <a:rPr lang="en-GB" sz="2000" dirty="0"/>
              <a:t> government authority or licence conferring a right or title for a set period, especially the sole right to exclude others from making, using, or selling an invention.</a:t>
            </a:r>
            <a:endParaRPr lang="en-GB" sz="2000" dirty="0">
              <a:solidFill>
                <a:srgbClr val="333333"/>
              </a:solidFill>
              <a:latin typeface="+mn-lt"/>
            </a:endParaRPr>
          </a:p>
          <a:p>
            <a:pPr marL="800100" lvl="0">
              <a:spcBef>
                <a:spcPts val="400"/>
              </a:spcBef>
              <a:buFont typeface="+mj-lt"/>
              <a:buAutoNum type="arabicPeriod"/>
            </a:pPr>
            <a:r>
              <a:rPr lang="en-GB" sz="2000" b="1" u="sng" dirty="0">
                <a:latin typeface="+mn-lt"/>
              </a:rPr>
              <a:t>entrepreneur</a:t>
            </a:r>
            <a:r>
              <a:rPr lang="en-GB" sz="2000" dirty="0">
                <a:latin typeface="+mn-lt"/>
              </a:rPr>
              <a:t> - A</a:t>
            </a:r>
            <a:r>
              <a:rPr lang="en-GB" sz="2000" dirty="0"/>
              <a:t> person who sets up a business or businesses</a:t>
            </a:r>
            <a:endParaRPr lang="en-GB" sz="2000" dirty="0">
              <a:latin typeface="+mn-lt"/>
            </a:endParaRPr>
          </a:p>
          <a:p>
            <a:pPr marL="800100" lvl="0">
              <a:spcBef>
                <a:spcPts val="400"/>
              </a:spcBef>
              <a:buFont typeface="+mj-lt"/>
              <a:buAutoNum type="arabicPeriod"/>
            </a:pPr>
            <a:r>
              <a:rPr lang="en-GB" sz="2000" b="1" u="sng" dirty="0">
                <a:latin typeface="+mn-lt"/>
              </a:rPr>
              <a:t>corporations</a:t>
            </a:r>
            <a:r>
              <a:rPr lang="en-GB" sz="2000" dirty="0">
                <a:latin typeface="+mn-lt"/>
              </a:rPr>
              <a:t> – A </a:t>
            </a:r>
            <a:r>
              <a:rPr lang="en-GB" sz="2000" dirty="0"/>
              <a:t>large company or group of companies</a:t>
            </a:r>
            <a:endParaRPr lang="en-GB" sz="2000" dirty="0">
              <a:latin typeface="+mn-lt"/>
            </a:endParaRPr>
          </a:p>
          <a:p>
            <a:pPr marL="800100" lvl="0">
              <a:spcBef>
                <a:spcPts val="400"/>
              </a:spcBef>
              <a:buFont typeface="+mj-lt"/>
              <a:buAutoNum type="arabicPeriod"/>
            </a:pPr>
            <a:r>
              <a:rPr lang="en-GB" sz="2000" b="1" u="sng" dirty="0">
                <a:latin typeface="+mn-lt"/>
              </a:rPr>
              <a:t>communications</a:t>
            </a:r>
            <a:r>
              <a:rPr lang="en-GB" sz="2000" dirty="0">
                <a:latin typeface="+mn-lt"/>
              </a:rPr>
              <a:t> -  The </a:t>
            </a:r>
            <a:r>
              <a:rPr lang="en-GB" sz="2000" dirty="0"/>
              <a:t>exchanging of information by speaking, writing, or using some other medium.</a:t>
            </a:r>
            <a:endParaRPr sz="2000" dirty="0">
              <a:solidFill>
                <a:srgbClr val="333333"/>
              </a:solidFill>
              <a:latin typeface="+mn-lt"/>
            </a:endParaRPr>
          </a:p>
          <a:p>
            <a:pPr marL="457200" lvl="0" indent="0" algn="l" rtl="0">
              <a:spcBef>
                <a:spcPts val="1600"/>
              </a:spcBef>
              <a:spcAft>
                <a:spcPts val="1400"/>
              </a:spcAft>
              <a:buNone/>
            </a:pPr>
            <a:endParaRPr sz="2000" dirty="0">
              <a:solidFill>
                <a:srgbClr val="333333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311700" y="289888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Quick Start		</a:t>
            </a:r>
            <a:endParaRPr dirty="0"/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558800" lvl="0" indent="-457200" algn="l" rtl="0"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2000"/>
              <a:buFont typeface="+mj-lt"/>
              <a:buAutoNum type="arabicPeriod"/>
            </a:pPr>
            <a:r>
              <a:rPr lang="en-GB" sz="2000" dirty="0">
                <a:solidFill>
                  <a:srgbClr val="333333"/>
                </a:solidFill>
              </a:rPr>
              <a:t>Which American state was Edison born in?</a:t>
            </a:r>
          </a:p>
          <a:p>
            <a:pPr marL="558800" lvl="0" indent="-457200" algn="l" rtl="0"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2000"/>
              <a:buFont typeface="+mj-lt"/>
              <a:buAutoNum type="arabicPeriod"/>
            </a:pPr>
            <a:r>
              <a:rPr lang="en-GB" sz="2000" dirty="0">
                <a:solidFill>
                  <a:srgbClr val="333333"/>
                </a:solidFill>
              </a:rPr>
              <a:t>When is Edison’s birthday?</a:t>
            </a:r>
          </a:p>
          <a:p>
            <a:pPr marL="558800" lvl="0" indent="-457200">
              <a:buClr>
                <a:srgbClr val="333333"/>
              </a:buClr>
              <a:buSzPts val="2000"/>
              <a:buFont typeface="+mj-lt"/>
              <a:buAutoNum type="arabicPeriod"/>
            </a:pPr>
            <a:r>
              <a:rPr lang="en-GB" sz="2000" dirty="0">
                <a:solidFill>
                  <a:srgbClr val="333333"/>
                </a:solidFill>
              </a:rPr>
              <a:t>How did he become a telegraph operator?</a:t>
            </a:r>
          </a:p>
          <a:p>
            <a:pPr marL="558800" lvl="0" indent="-457200" algn="l" rtl="0"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2000"/>
              <a:buFont typeface="+mj-lt"/>
              <a:buAutoNum type="arabicPeriod"/>
            </a:pPr>
            <a:r>
              <a:rPr lang="en-GB" sz="2000" dirty="0" smtClean="0">
                <a:solidFill>
                  <a:srgbClr val="333333"/>
                </a:solidFill>
              </a:rPr>
              <a:t>Where </a:t>
            </a:r>
            <a:r>
              <a:rPr lang="en-GB" sz="2000" dirty="0">
                <a:solidFill>
                  <a:srgbClr val="333333"/>
                </a:solidFill>
              </a:rPr>
              <a:t>did he build his research labs?</a:t>
            </a:r>
          </a:p>
          <a:p>
            <a:pPr marL="558800" lvl="0" indent="-457200" algn="l" rtl="0"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2000"/>
              <a:buFont typeface="+mj-lt"/>
              <a:buAutoNum type="arabicPeriod"/>
            </a:pPr>
            <a:r>
              <a:rPr lang="en-GB" sz="2000" dirty="0" smtClean="0">
                <a:solidFill>
                  <a:srgbClr val="333333"/>
                </a:solidFill>
              </a:rPr>
              <a:t>List his three most famous inventions. </a:t>
            </a:r>
          </a:p>
          <a:p>
            <a:pPr marL="558800" lvl="0" indent="-457200" algn="l" rtl="0"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2000"/>
              <a:buFont typeface="+mj-lt"/>
              <a:buAutoNum type="arabicPeriod"/>
            </a:pPr>
            <a:r>
              <a:rPr lang="en-GB" sz="2000" dirty="0" smtClean="0">
                <a:solidFill>
                  <a:srgbClr val="333333"/>
                </a:solidFill>
              </a:rPr>
              <a:t>What </a:t>
            </a:r>
            <a:r>
              <a:rPr lang="en-GB" sz="2000" dirty="0">
                <a:solidFill>
                  <a:srgbClr val="333333"/>
                </a:solidFill>
              </a:rPr>
              <a:t>was Edison’s middle name</a:t>
            </a:r>
            <a:r>
              <a:rPr lang="en-GB" sz="2000" dirty="0" smtClean="0">
                <a:solidFill>
                  <a:srgbClr val="333333"/>
                </a:solidFill>
              </a:rPr>
              <a:t>?</a:t>
            </a:r>
          </a:p>
          <a:p>
            <a:pPr marL="558800" lvl="0" indent="-457200" algn="l" rtl="0"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2000"/>
              <a:buFont typeface="+mj-lt"/>
              <a:buAutoNum type="arabicPeriod"/>
            </a:pPr>
            <a:r>
              <a:rPr lang="en-GB" sz="2000" dirty="0" smtClean="0">
                <a:solidFill>
                  <a:srgbClr val="333333"/>
                </a:solidFill>
              </a:rPr>
              <a:t>What was his first invention?</a:t>
            </a:r>
          </a:p>
          <a:p>
            <a:pPr marL="558800" lvl="0" indent="-457200">
              <a:buClr>
                <a:srgbClr val="333333"/>
              </a:buClr>
              <a:buSzPts val="2000"/>
              <a:buFont typeface="+mj-lt"/>
              <a:buAutoNum type="arabicPeriod"/>
            </a:pPr>
            <a:r>
              <a:rPr lang="en-GB" sz="2000" dirty="0">
                <a:solidFill>
                  <a:srgbClr val="000000"/>
                </a:solidFill>
              </a:rPr>
              <a:t>How old was Edison when he first set up a lab in his parent’s basement?</a:t>
            </a:r>
            <a:endParaRPr sz="2000" dirty="0">
              <a:solidFill>
                <a:srgbClr val="333333"/>
              </a:solidFill>
            </a:endParaRPr>
          </a:p>
        </p:txBody>
      </p:sp>
      <p:sp>
        <p:nvSpPr>
          <p:cNvPr id="62" name="Google Shape;62;p14"/>
          <p:cNvSpPr txBox="1"/>
          <p:nvPr/>
        </p:nvSpPr>
        <p:spPr>
          <a:xfrm>
            <a:off x="0" y="0"/>
            <a:ext cx="1070264" cy="4987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GB"/>
              <a:t> 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7532506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311700" y="10533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Quick Start		</a:t>
            </a:r>
            <a:endParaRPr dirty="0"/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135053" y="706724"/>
            <a:ext cx="8905037" cy="443677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558800" lvl="0" indent="-457200" algn="l" rtl="0"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2000"/>
              <a:buFont typeface="+mj-lt"/>
              <a:buAutoNum type="arabicPeriod"/>
            </a:pPr>
            <a:r>
              <a:rPr lang="en-GB" sz="2000" dirty="0">
                <a:solidFill>
                  <a:srgbClr val="333333"/>
                </a:solidFill>
              </a:rPr>
              <a:t>Which American state was Edison born in</a:t>
            </a:r>
            <a:r>
              <a:rPr lang="en-GB" sz="2000" dirty="0" smtClean="0">
                <a:solidFill>
                  <a:srgbClr val="333333"/>
                </a:solidFill>
              </a:rPr>
              <a:t>? </a:t>
            </a:r>
            <a:r>
              <a:rPr lang="en-GB" sz="2000" dirty="0" smtClean="0">
                <a:solidFill>
                  <a:srgbClr val="FF0000"/>
                </a:solidFill>
              </a:rPr>
              <a:t>Ohio</a:t>
            </a:r>
            <a:endParaRPr lang="en-GB" sz="2000" dirty="0">
              <a:solidFill>
                <a:srgbClr val="FF0000"/>
              </a:solidFill>
            </a:endParaRPr>
          </a:p>
          <a:p>
            <a:pPr marL="558800" lvl="0" indent="-457200">
              <a:buClr>
                <a:srgbClr val="333333"/>
              </a:buClr>
              <a:buSzPts val="2000"/>
              <a:buFont typeface="+mj-lt"/>
              <a:buAutoNum type="arabicPeriod"/>
            </a:pPr>
            <a:r>
              <a:rPr lang="en-GB" sz="2000" dirty="0">
                <a:solidFill>
                  <a:srgbClr val="333333"/>
                </a:solidFill>
              </a:rPr>
              <a:t>When is Edison’s birthday</a:t>
            </a:r>
            <a:r>
              <a:rPr lang="en-GB" sz="2000" dirty="0" smtClean="0">
                <a:solidFill>
                  <a:srgbClr val="333333"/>
                </a:solidFill>
              </a:rPr>
              <a:t>? </a:t>
            </a:r>
            <a:r>
              <a:rPr lang="en-GB" sz="2000" dirty="0">
                <a:solidFill>
                  <a:srgbClr val="FF0000"/>
                </a:solidFill>
              </a:rPr>
              <a:t>February 11, 1847 </a:t>
            </a:r>
            <a:endParaRPr lang="en-GB" sz="2000" dirty="0">
              <a:solidFill>
                <a:srgbClr val="FF0000"/>
              </a:solidFill>
            </a:endParaRPr>
          </a:p>
          <a:p>
            <a:pPr marL="558800" lvl="0" indent="-457200">
              <a:buClr>
                <a:srgbClr val="333333"/>
              </a:buClr>
              <a:buSzPts val="2000"/>
              <a:buFont typeface="+mj-lt"/>
              <a:buAutoNum type="arabicPeriod"/>
            </a:pPr>
            <a:r>
              <a:rPr lang="en-GB" sz="2000" dirty="0" smtClean="0">
                <a:solidFill>
                  <a:srgbClr val="333333"/>
                </a:solidFill>
              </a:rPr>
              <a:t>How did he become a telegraph operator? </a:t>
            </a:r>
            <a:r>
              <a:rPr lang="en-GB" sz="2000" dirty="0">
                <a:solidFill>
                  <a:srgbClr val="FF0000"/>
                </a:solidFill>
              </a:rPr>
              <a:t>One day he saved a child from a runaway train. The child's father repaid Edison by training him as a telegraph operator.</a:t>
            </a:r>
          </a:p>
          <a:p>
            <a:pPr marL="558800" lvl="0" indent="-457200">
              <a:buClr>
                <a:srgbClr val="333333"/>
              </a:buClr>
              <a:buSzPts val="2000"/>
              <a:buFont typeface="+mj-lt"/>
              <a:buAutoNum type="arabicPeriod"/>
            </a:pPr>
            <a:r>
              <a:rPr lang="en-GB" sz="2000" dirty="0" smtClean="0">
                <a:solidFill>
                  <a:srgbClr val="333333"/>
                </a:solidFill>
              </a:rPr>
              <a:t>Where </a:t>
            </a:r>
            <a:r>
              <a:rPr lang="en-GB" sz="2000" dirty="0">
                <a:solidFill>
                  <a:srgbClr val="333333"/>
                </a:solidFill>
              </a:rPr>
              <a:t>did he build his research labs</a:t>
            </a:r>
            <a:r>
              <a:rPr lang="en-GB" sz="2000" dirty="0" smtClean="0">
                <a:solidFill>
                  <a:srgbClr val="333333"/>
                </a:solidFill>
              </a:rPr>
              <a:t>? </a:t>
            </a:r>
            <a:r>
              <a:rPr lang="en-GB" sz="2000" dirty="0">
                <a:solidFill>
                  <a:srgbClr val="FF0000"/>
                </a:solidFill>
              </a:rPr>
              <a:t>Menlo Park, New </a:t>
            </a:r>
            <a:r>
              <a:rPr lang="en-GB" sz="2000" dirty="0" smtClean="0">
                <a:solidFill>
                  <a:srgbClr val="FF0000"/>
                </a:solidFill>
              </a:rPr>
              <a:t>Jersey</a:t>
            </a:r>
            <a:endParaRPr lang="en-GB" sz="2000" dirty="0">
              <a:solidFill>
                <a:srgbClr val="FF0000"/>
              </a:solidFill>
            </a:endParaRPr>
          </a:p>
          <a:p>
            <a:pPr marL="558800" lvl="0" indent="-457200">
              <a:buClr>
                <a:srgbClr val="333333"/>
              </a:buClr>
              <a:buSzPts val="2000"/>
              <a:buFont typeface="+mj-lt"/>
              <a:buAutoNum type="arabicPeriod"/>
            </a:pPr>
            <a:r>
              <a:rPr lang="en-GB" sz="2000" dirty="0">
                <a:solidFill>
                  <a:srgbClr val="333333"/>
                </a:solidFill>
              </a:rPr>
              <a:t>List his three most famous inventions. </a:t>
            </a:r>
            <a:r>
              <a:rPr lang="en-GB" sz="2000" dirty="0">
                <a:solidFill>
                  <a:srgbClr val="FF0000"/>
                </a:solidFill>
              </a:rPr>
              <a:t>The </a:t>
            </a:r>
            <a:r>
              <a:rPr lang="en-GB" sz="2000" dirty="0" smtClean="0">
                <a:solidFill>
                  <a:srgbClr val="FF0000"/>
                </a:solidFill>
              </a:rPr>
              <a:t>Phonograph, </a:t>
            </a:r>
            <a:r>
              <a:rPr lang="en-GB" sz="2000" dirty="0">
                <a:solidFill>
                  <a:srgbClr val="FF0000"/>
                </a:solidFill>
              </a:rPr>
              <a:t>Light Bulb and </a:t>
            </a:r>
            <a:r>
              <a:rPr lang="en-GB" sz="2000" dirty="0" smtClean="0">
                <a:solidFill>
                  <a:srgbClr val="FF0000"/>
                </a:solidFill>
              </a:rPr>
              <a:t>The </a:t>
            </a:r>
            <a:r>
              <a:rPr lang="en-GB" sz="2000" dirty="0">
                <a:solidFill>
                  <a:srgbClr val="FF0000"/>
                </a:solidFill>
              </a:rPr>
              <a:t>Motion Picture </a:t>
            </a:r>
          </a:p>
          <a:p>
            <a:pPr marL="558800" lvl="0" indent="-457200" algn="l" rtl="0"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2000"/>
              <a:buFont typeface="+mj-lt"/>
              <a:buAutoNum type="arabicPeriod"/>
            </a:pPr>
            <a:r>
              <a:rPr lang="en-GB" sz="2000" dirty="0" smtClean="0">
                <a:solidFill>
                  <a:srgbClr val="333333"/>
                </a:solidFill>
              </a:rPr>
              <a:t>What </a:t>
            </a:r>
            <a:r>
              <a:rPr lang="en-GB" sz="2000" dirty="0">
                <a:solidFill>
                  <a:srgbClr val="333333"/>
                </a:solidFill>
              </a:rPr>
              <a:t>was Edison’s middle name</a:t>
            </a:r>
            <a:r>
              <a:rPr lang="en-GB" sz="2000" dirty="0" smtClean="0">
                <a:solidFill>
                  <a:srgbClr val="333333"/>
                </a:solidFill>
              </a:rPr>
              <a:t>? </a:t>
            </a:r>
            <a:r>
              <a:rPr lang="en-GB" sz="2000" dirty="0" smtClean="0">
                <a:solidFill>
                  <a:srgbClr val="FF0000"/>
                </a:solidFill>
              </a:rPr>
              <a:t>Alva</a:t>
            </a:r>
          </a:p>
          <a:p>
            <a:pPr marL="558800" lvl="0" indent="-457200">
              <a:buClr>
                <a:srgbClr val="333333"/>
              </a:buClr>
              <a:buSzPts val="2000"/>
              <a:buFont typeface="+mj-lt"/>
              <a:buAutoNum type="arabicPeriod"/>
            </a:pPr>
            <a:r>
              <a:rPr lang="en-GB" sz="2000" dirty="0">
                <a:solidFill>
                  <a:srgbClr val="333333"/>
                </a:solidFill>
              </a:rPr>
              <a:t>What was his first invention? </a:t>
            </a:r>
            <a:r>
              <a:rPr lang="en-GB" sz="2000" dirty="0" smtClean="0">
                <a:solidFill>
                  <a:srgbClr val="FF0000"/>
                </a:solidFill>
              </a:rPr>
              <a:t>An </a:t>
            </a:r>
            <a:r>
              <a:rPr lang="en-GB" sz="2000" dirty="0">
                <a:solidFill>
                  <a:srgbClr val="FF0000"/>
                </a:solidFill>
              </a:rPr>
              <a:t>electric vote recorder</a:t>
            </a:r>
            <a:r>
              <a:rPr lang="en-GB" sz="2000" dirty="0" smtClean="0">
                <a:solidFill>
                  <a:srgbClr val="FF0000"/>
                </a:solidFill>
              </a:rPr>
              <a:t>.</a:t>
            </a:r>
          </a:p>
          <a:p>
            <a:pPr marL="558800" lvl="0" indent="-457200">
              <a:buClr>
                <a:srgbClr val="333333"/>
              </a:buClr>
              <a:buSzPts val="2000"/>
              <a:buFont typeface="+mj-lt"/>
              <a:buAutoNum type="arabicPeriod"/>
            </a:pPr>
            <a:r>
              <a:rPr lang="en-GB" sz="2000" dirty="0" smtClean="0">
                <a:solidFill>
                  <a:schemeClr val="tx1"/>
                </a:solidFill>
              </a:rPr>
              <a:t>How old was Edison when he first set up a lab in his parent’s basement? </a:t>
            </a:r>
            <a:r>
              <a:rPr lang="en-GB" sz="2000" dirty="0" smtClean="0">
                <a:solidFill>
                  <a:srgbClr val="FF0000"/>
                </a:solidFill>
              </a:rPr>
              <a:t>10</a:t>
            </a:r>
            <a:endParaRPr lang="en-GB" sz="2000" dirty="0">
              <a:solidFill>
                <a:srgbClr val="FF0000"/>
              </a:solidFill>
            </a:endParaRPr>
          </a:p>
          <a:p>
            <a:pPr marL="558800" lvl="0" indent="-457200" algn="l" rtl="0"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2000"/>
              <a:buFont typeface="+mj-lt"/>
              <a:buAutoNum type="arabicPeriod"/>
            </a:pPr>
            <a:endParaRPr lang="en-GB" sz="2000" dirty="0" smtClean="0">
              <a:solidFill>
                <a:srgbClr val="FF0000"/>
              </a:solidFill>
            </a:endParaRPr>
          </a:p>
          <a:p>
            <a:pPr marL="4216400" lvl="8" indent="-457200"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2000"/>
              <a:buFont typeface="+mj-lt"/>
              <a:buAutoNum type="arabicPeriod"/>
            </a:pPr>
            <a:endParaRPr sz="1600" dirty="0">
              <a:solidFill>
                <a:srgbClr val="FF0000"/>
              </a:solidFill>
            </a:endParaRPr>
          </a:p>
        </p:txBody>
      </p:sp>
      <p:sp>
        <p:nvSpPr>
          <p:cNvPr id="62" name="Google Shape;62;p14"/>
          <p:cNvSpPr txBox="1"/>
          <p:nvPr/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 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1700" y="1152475"/>
            <a:ext cx="8520600" cy="998443"/>
          </a:xfrm>
        </p:spPr>
        <p:txBody>
          <a:bodyPr/>
          <a:lstStyle/>
          <a:p>
            <a:pPr marL="114300" indent="0" algn="ctr">
              <a:buNone/>
            </a:pPr>
            <a:r>
              <a:rPr lang="en-GB" sz="4000" dirty="0" smtClean="0"/>
              <a:t>Extension questions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23725980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Individual Thinking</a:t>
            </a:r>
            <a:endParaRPr/>
          </a:p>
        </p:txBody>
      </p:sp>
      <p:sp>
        <p:nvSpPr>
          <p:cNvPr id="81" name="Google Shape;81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ctr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-GB" sz="3000" dirty="0"/>
              <a:t>Based on what you now know about Thomas Edison, what title could you give to this biography about him that summarises the information in the text?</a:t>
            </a:r>
            <a:endParaRPr sz="3000" dirty="0"/>
          </a:p>
        </p:txBody>
      </p:sp>
      <p:pic>
        <p:nvPicPr>
          <p:cNvPr id="82" name="Google Shape;82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14212" y="-97326"/>
            <a:ext cx="1852827" cy="185282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Solo Work </a:t>
            </a:r>
            <a:endParaRPr/>
          </a:p>
        </p:txBody>
      </p:sp>
      <p:sp>
        <p:nvSpPr>
          <p:cNvPr id="88" name="Google Shape;88;p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-GB" sz="2800" dirty="0"/>
              <a:t>If you could ask Thomas Edison three questions about his work, what would they be? </a:t>
            </a:r>
          </a:p>
          <a:p>
            <a:pPr marL="0" lvl="0" indent="0" algn="ctr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-GB" sz="2800" dirty="0"/>
              <a:t>Think carefully about the questions you ask and ensure that they are not questions that you can find the answer to in the text. </a:t>
            </a:r>
          </a:p>
        </p:txBody>
      </p:sp>
      <p:pic>
        <p:nvPicPr>
          <p:cNvPr id="89" name="Google Shape;89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833814" y="21438"/>
            <a:ext cx="1310185" cy="12750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Individual Thinking</a:t>
            </a:r>
            <a:endParaRPr/>
          </a:p>
        </p:txBody>
      </p:sp>
      <p:sp>
        <p:nvSpPr>
          <p:cNvPr id="81" name="Google Shape;81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GB" dirty="0"/>
          </a:p>
          <a:p>
            <a:pPr marL="0" lvl="0" indent="0" algn="ctr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-GB" sz="3000" dirty="0"/>
              <a:t>Which of Edison’s most famous inventions do you think is the best and why?</a:t>
            </a:r>
          </a:p>
        </p:txBody>
      </p:sp>
      <p:pic>
        <p:nvPicPr>
          <p:cNvPr id="82" name="Google Shape;82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14212" y="-97326"/>
            <a:ext cx="1852827" cy="185282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42437040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</TotalTime>
  <Words>372</Words>
  <Application>Microsoft Office PowerPoint</Application>
  <PresentationFormat>On-screen Show (16:9)</PresentationFormat>
  <Paragraphs>38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Arial</vt:lpstr>
      <vt:lpstr>Simple Light</vt:lpstr>
      <vt:lpstr>Thomas Edison</vt:lpstr>
      <vt:lpstr>Vocabulary Check  </vt:lpstr>
      <vt:lpstr>Quick Start  </vt:lpstr>
      <vt:lpstr>Quick Start  </vt:lpstr>
      <vt:lpstr>PowerPoint Presentation</vt:lpstr>
      <vt:lpstr>Individual Thinking</vt:lpstr>
      <vt:lpstr>Solo Work </vt:lpstr>
      <vt:lpstr>Individual Thinking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Romulus and Remus</dc:title>
  <dc:creator>Teacher</dc:creator>
  <cp:lastModifiedBy>Teacher</cp:lastModifiedBy>
  <cp:revision>15</cp:revision>
  <dcterms:modified xsi:type="dcterms:W3CDTF">2021-01-22T18:11:17Z</dcterms:modified>
</cp:coreProperties>
</file>