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67" r:id="rId5"/>
    <p:sldId id="259" r:id="rId6"/>
    <p:sldId id="258" r:id="rId7"/>
    <p:sldId id="261" r:id="rId8"/>
    <p:sldId id="263" r:id="rId9"/>
    <p:sldId id="264" r:id="rId10"/>
    <p:sldId id="269" r:id="rId11"/>
    <p:sldId id="266" r:id="rId12"/>
    <p:sldId id="260"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DE08B0"/>
    <a:srgbClr val="F981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B5CB-BC69-49D9-89C5-737D70D23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44BB64-F4F3-4B80-BD30-255C7E03E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014E04-5219-4D10-8C50-B25936FA91BA}"/>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5" name="Footer Placeholder 4">
            <a:extLst>
              <a:ext uri="{FF2B5EF4-FFF2-40B4-BE49-F238E27FC236}">
                <a16:creationId xmlns:a16="http://schemas.microsoft.com/office/drawing/2014/main" id="{6C6F34FC-260B-4D4A-93A1-7B6E4A3DD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A4B97D-B153-455E-ADC3-D2C2582691C8}"/>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106191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E8B3-65FB-4EFD-84EA-4298FE103D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FAC049-458E-489E-9FF9-BCC5018CF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8DFCB-7121-4F68-9C13-F2247095D6BC}"/>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5" name="Footer Placeholder 4">
            <a:extLst>
              <a:ext uri="{FF2B5EF4-FFF2-40B4-BE49-F238E27FC236}">
                <a16:creationId xmlns:a16="http://schemas.microsoft.com/office/drawing/2014/main" id="{AD952BCE-A927-474C-96EF-9371D7B776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2AB3B5-A720-488D-853E-1307C43FD588}"/>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38829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6E860-E75F-4C31-AD12-93706CBFDE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67356-A112-435F-8F6D-3748CBD606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A9CC2-19A6-4019-A582-10081FB662BF}"/>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5" name="Footer Placeholder 4">
            <a:extLst>
              <a:ext uri="{FF2B5EF4-FFF2-40B4-BE49-F238E27FC236}">
                <a16:creationId xmlns:a16="http://schemas.microsoft.com/office/drawing/2014/main" id="{035809E9-854D-48C5-9096-03342772A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DCF4A2-A61E-4A88-8E2B-7C0C89FD9288}"/>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408584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CD75-7608-47F8-B88D-B2D3701C1D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F4400A-1C84-47F7-ACDE-F461368A46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89403A-C71A-4C63-977E-A51EF2BC0AD9}"/>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5" name="Footer Placeholder 4">
            <a:extLst>
              <a:ext uri="{FF2B5EF4-FFF2-40B4-BE49-F238E27FC236}">
                <a16:creationId xmlns:a16="http://schemas.microsoft.com/office/drawing/2014/main" id="{CD006B8E-3709-46C3-BEB1-EE2E2AE44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3AA6A7-8AA4-4A36-94E1-E37F0693BC8A}"/>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230938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EED3-CF80-41F1-A735-DFB8303CA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E3FBE2-FBF7-4E1F-BD0C-C2DB8CAE84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6FB66E-9472-4634-A2AF-15627F08C8C7}"/>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5" name="Footer Placeholder 4">
            <a:extLst>
              <a:ext uri="{FF2B5EF4-FFF2-40B4-BE49-F238E27FC236}">
                <a16:creationId xmlns:a16="http://schemas.microsoft.com/office/drawing/2014/main" id="{93C865EE-B8DA-4F80-B24C-E70B1B3DB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EA84E-02AB-45A0-8932-C8609BA3C16C}"/>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112069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808C-067F-463F-96C4-7B891BC0B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3F60E9-0CDF-47A7-A3E7-EF45866C1E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5F5427-8CDB-42A9-A818-3BEC6140DF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361BB-F83A-4324-AC29-87818527BF27}"/>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6" name="Footer Placeholder 5">
            <a:extLst>
              <a:ext uri="{FF2B5EF4-FFF2-40B4-BE49-F238E27FC236}">
                <a16:creationId xmlns:a16="http://schemas.microsoft.com/office/drawing/2014/main" id="{984C3EF9-873F-4D72-AB41-C90F2CCB19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ECCB8-55F1-4181-8B82-76E12FB621D1}"/>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141813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6B35-640E-4DBE-9664-614B4826FA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FDBA1B-2CEA-4BD6-BFC3-967763097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35A591-FB3C-4A58-A15F-A420757533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DD68E9-4775-49AD-BC87-7FDE0225A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DE2FB8-8FD6-41E9-8210-C2B1F87F0A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77ACD8-5AB1-4B6F-808A-A6E904651A08}"/>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8" name="Footer Placeholder 7">
            <a:extLst>
              <a:ext uri="{FF2B5EF4-FFF2-40B4-BE49-F238E27FC236}">
                <a16:creationId xmlns:a16="http://schemas.microsoft.com/office/drawing/2014/main" id="{FCF98153-8FE8-405D-9590-D1454196DD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8E1819-7F39-4644-92E5-2807B94995EF}"/>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295866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02F3-E2A1-45A3-91EB-AE1A1F3D71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6C9C88-304C-4D19-BC30-548F78B7216E}"/>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4" name="Footer Placeholder 3">
            <a:extLst>
              <a:ext uri="{FF2B5EF4-FFF2-40B4-BE49-F238E27FC236}">
                <a16:creationId xmlns:a16="http://schemas.microsoft.com/office/drawing/2014/main" id="{0688D960-FADF-4018-9581-9F36B3CE1C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129E73-F441-4CE6-9C6E-1F4D8E721D4D}"/>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407505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D8A06-4136-4FCA-BBE7-15D557332EA0}"/>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3" name="Footer Placeholder 2">
            <a:extLst>
              <a:ext uri="{FF2B5EF4-FFF2-40B4-BE49-F238E27FC236}">
                <a16:creationId xmlns:a16="http://schemas.microsoft.com/office/drawing/2014/main" id="{E9DE276A-5144-455C-ADB8-CC01D76B64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742D06-6737-4204-A830-416168D910B0}"/>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46334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DA04-5435-4A24-A334-DB618F9DF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32B6CA-9F14-4076-A1EF-F8889A307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D0A7A8-20DC-4A29-844C-515905B18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A59CC1-C9D3-4A37-93BD-4755F74BCF20}"/>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6" name="Footer Placeholder 5">
            <a:extLst>
              <a:ext uri="{FF2B5EF4-FFF2-40B4-BE49-F238E27FC236}">
                <a16:creationId xmlns:a16="http://schemas.microsoft.com/office/drawing/2014/main" id="{1A9E16D1-9EC2-4E41-9B2D-A6834D54E3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1D0DF4-D8C2-47AE-A569-70A59F24BD83}"/>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261322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90FC-CFC5-4652-96C2-E922AE38C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A24429-357B-4A9B-AEFC-9BB4B327A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1713B8-E8A1-4B1C-A1C9-B05C64B8D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4B17C6-06EE-4914-8D42-F87CA35BA013}"/>
              </a:ext>
            </a:extLst>
          </p:cNvPr>
          <p:cNvSpPr>
            <a:spLocks noGrp="1"/>
          </p:cNvSpPr>
          <p:nvPr>
            <p:ph type="dt" sz="half" idx="10"/>
          </p:nvPr>
        </p:nvSpPr>
        <p:spPr/>
        <p:txBody>
          <a:bodyPr/>
          <a:lstStyle/>
          <a:p>
            <a:fld id="{B5620FE0-88F9-4F39-854D-344E9DF4280A}" type="datetimeFigureOut">
              <a:rPr lang="en-GB" smtClean="0"/>
              <a:t>14/09/2020</a:t>
            </a:fld>
            <a:endParaRPr lang="en-GB"/>
          </a:p>
        </p:txBody>
      </p:sp>
      <p:sp>
        <p:nvSpPr>
          <p:cNvPr id="6" name="Footer Placeholder 5">
            <a:extLst>
              <a:ext uri="{FF2B5EF4-FFF2-40B4-BE49-F238E27FC236}">
                <a16:creationId xmlns:a16="http://schemas.microsoft.com/office/drawing/2014/main" id="{4921CE42-FACE-47A9-97C2-09BD090E0B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53EFA-21D3-43FF-8359-4D76751D3E91}"/>
              </a:ext>
            </a:extLst>
          </p:cNvPr>
          <p:cNvSpPr>
            <a:spLocks noGrp="1"/>
          </p:cNvSpPr>
          <p:nvPr>
            <p:ph type="sldNum" sz="quarter" idx="12"/>
          </p:nvPr>
        </p:nvSpPr>
        <p:spPr/>
        <p:txBody>
          <a:bodyPr/>
          <a:lstStyle/>
          <a:p>
            <a:fld id="{11D6E8E3-C6DE-4CDA-8B72-EA869AEDE32A}" type="slidenum">
              <a:rPr lang="en-GB" smtClean="0"/>
              <a:t>‹#›</a:t>
            </a:fld>
            <a:endParaRPr lang="en-GB"/>
          </a:p>
        </p:txBody>
      </p:sp>
    </p:spTree>
    <p:extLst>
      <p:ext uri="{BB962C8B-B14F-4D97-AF65-F5344CB8AC3E}">
        <p14:creationId xmlns:p14="http://schemas.microsoft.com/office/powerpoint/2010/main" val="423153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C030B-FC0B-4AAE-8E36-D7DF45FBB8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0B7B1D-41B9-407B-A36D-82FF9195D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B6083-5105-4559-BC62-EE054B70E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20FE0-88F9-4F39-854D-344E9DF4280A}" type="datetimeFigureOut">
              <a:rPr lang="en-GB" smtClean="0"/>
              <a:t>14/09/2020</a:t>
            </a:fld>
            <a:endParaRPr lang="en-GB"/>
          </a:p>
        </p:txBody>
      </p:sp>
      <p:sp>
        <p:nvSpPr>
          <p:cNvPr id="5" name="Footer Placeholder 4">
            <a:extLst>
              <a:ext uri="{FF2B5EF4-FFF2-40B4-BE49-F238E27FC236}">
                <a16:creationId xmlns:a16="http://schemas.microsoft.com/office/drawing/2014/main" id="{2D97FCC5-1B5B-405B-B850-B0C17CADF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EE065D-579E-4C7A-B8B1-BF1E0D5F0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E8E3-C6DE-4CDA-8B72-EA869AEDE32A}" type="slidenum">
              <a:rPr lang="en-GB" smtClean="0"/>
              <a:t>‹#›</a:t>
            </a:fld>
            <a:endParaRPr lang="en-GB"/>
          </a:p>
        </p:txBody>
      </p:sp>
    </p:spTree>
    <p:extLst>
      <p:ext uri="{BB962C8B-B14F-4D97-AF65-F5344CB8AC3E}">
        <p14:creationId xmlns:p14="http://schemas.microsoft.com/office/powerpoint/2010/main" val="231637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ngminds.org.uk/" TargetMode="External"/><Relationship Id="rId2" Type="http://schemas.openxmlformats.org/officeDocument/2006/relationships/hyperlink" Target="http://www.essexlocaloffer.org.uk/" TargetMode="External"/><Relationship Id="rId1" Type="http://schemas.openxmlformats.org/officeDocument/2006/relationships/slideLayout" Target="../slideLayouts/slideLayout2.xml"/><Relationship Id="rId5" Type="http://schemas.openxmlformats.org/officeDocument/2006/relationships/hyperlink" Target="http://www.nelft.nhs.uk/services-ewmhs" TargetMode="External"/><Relationship Id="rId4" Type="http://schemas.openxmlformats.org/officeDocument/2006/relationships/hyperlink" Target="http://www.autismconcern.org/"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admin@debden.school.essex.co.u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7530-D254-4F35-8532-B516D8484EA4}"/>
              </a:ext>
            </a:extLst>
          </p:cNvPr>
          <p:cNvSpPr>
            <a:spLocks noGrp="1"/>
          </p:cNvSpPr>
          <p:nvPr>
            <p:ph type="title"/>
          </p:nvPr>
        </p:nvSpPr>
        <p:spPr>
          <a:xfrm>
            <a:off x="2546350" y="291308"/>
            <a:ext cx="8254414" cy="1910715"/>
          </a:xfrm>
        </p:spPr>
        <p:txBody>
          <a:bodyPr>
            <a:normAutofit fontScale="90000"/>
          </a:bodyPr>
          <a:lstStyle/>
          <a:p>
            <a:pPr algn="ctr"/>
            <a:r>
              <a:rPr lang="en-GB" dirty="0"/>
              <a:t> </a:t>
            </a:r>
            <a:r>
              <a:rPr lang="en-GB" sz="4900" b="1" dirty="0">
                <a:solidFill>
                  <a:schemeClr val="bg1"/>
                </a:solidFill>
              </a:rPr>
              <a:t>Debden C of E Primary Academy</a:t>
            </a:r>
            <a:br>
              <a:rPr lang="en-GB" sz="4900" b="1" dirty="0">
                <a:solidFill>
                  <a:schemeClr val="bg1"/>
                </a:solidFill>
              </a:rPr>
            </a:br>
            <a:r>
              <a:rPr lang="en-GB" sz="4900" b="1" dirty="0">
                <a:solidFill>
                  <a:schemeClr val="bg1"/>
                </a:solidFill>
              </a:rPr>
              <a:t> SEN Information Report</a:t>
            </a:r>
            <a:br>
              <a:rPr lang="en-GB" sz="4900" b="1" dirty="0">
                <a:solidFill>
                  <a:schemeClr val="bg1"/>
                </a:solidFill>
              </a:rPr>
            </a:br>
            <a:r>
              <a:rPr lang="en-GB" sz="4900" b="1" dirty="0">
                <a:solidFill>
                  <a:schemeClr val="bg1"/>
                </a:solidFill>
              </a:rPr>
              <a:t>2020-21</a:t>
            </a:r>
            <a:endParaRPr lang="en-GB" b="1" dirty="0">
              <a:solidFill>
                <a:schemeClr val="bg1"/>
              </a:solidFill>
            </a:endParaRPr>
          </a:p>
        </p:txBody>
      </p:sp>
      <p:sp>
        <p:nvSpPr>
          <p:cNvPr id="3" name="Content Placeholder 2">
            <a:extLst>
              <a:ext uri="{FF2B5EF4-FFF2-40B4-BE49-F238E27FC236}">
                <a16:creationId xmlns:a16="http://schemas.microsoft.com/office/drawing/2014/main" id="{FC785964-73FD-4DA5-8EE3-5D2063231B98}"/>
              </a:ext>
            </a:extLst>
          </p:cNvPr>
          <p:cNvSpPr>
            <a:spLocks noGrp="1"/>
          </p:cNvSpPr>
          <p:nvPr>
            <p:ph idx="1"/>
          </p:nvPr>
        </p:nvSpPr>
        <p:spPr>
          <a:xfrm>
            <a:off x="838200" y="2458719"/>
            <a:ext cx="10515600" cy="3718243"/>
          </a:xfrm>
        </p:spPr>
        <p:txBody>
          <a:bodyPr>
            <a:normAutofit/>
          </a:bodyPr>
          <a:lstStyle/>
          <a:p>
            <a:pPr marL="0" indent="0" algn="ctr">
              <a:buNone/>
            </a:pPr>
            <a:r>
              <a:rPr lang="en-GB" sz="3600" dirty="0">
                <a:solidFill>
                  <a:schemeClr val="bg1"/>
                </a:solidFill>
              </a:rPr>
              <a:t> The School’s SEND Policy can be found </a:t>
            </a:r>
            <a:r>
              <a:rPr lang="en-GB" sz="3600" u="sng" dirty="0">
                <a:solidFill>
                  <a:schemeClr val="bg1"/>
                </a:solidFill>
              </a:rPr>
              <a:t>here</a:t>
            </a:r>
          </a:p>
        </p:txBody>
      </p:sp>
      <p:sp>
        <p:nvSpPr>
          <p:cNvPr id="4" name="Rectangle: Rounded Corners 3">
            <a:extLst>
              <a:ext uri="{FF2B5EF4-FFF2-40B4-BE49-F238E27FC236}">
                <a16:creationId xmlns:a16="http://schemas.microsoft.com/office/drawing/2014/main" id="{50006CE7-7847-4B98-A06A-C9A355EC47EE}"/>
              </a:ext>
            </a:extLst>
          </p:cNvPr>
          <p:cNvSpPr/>
          <p:nvPr/>
        </p:nvSpPr>
        <p:spPr>
          <a:xfrm>
            <a:off x="317500" y="3321378"/>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SEND</a:t>
            </a:r>
          </a:p>
        </p:txBody>
      </p:sp>
      <p:sp>
        <p:nvSpPr>
          <p:cNvPr id="5" name="Rectangle: Rounded Corners 4">
            <a:extLst>
              <a:ext uri="{FF2B5EF4-FFF2-40B4-BE49-F238E27FC236}">
                <a16:creationId xmlns:a16="http://schemas.microsoft.com/office/drawing/2014/main" id="{2470095F-EFDF-4746-905C-A408CE388BEA}"/>
              </a:ext>
            </a:extLst>
          </p:cNvPr>
          <p:cNvSpPr/>
          <p:nvPr/>
        </p:nvSpPr>
        <p:spPr>
          <a:xfrm>
            <a:off x="2550160" y="3347720"/>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Identifying &amp; Assessing</a:t>
            </a:r>
          </a:p>
        </p:txBody>
      </p:sp>
      <p:sp>
        <p:nvSpPr>
          <p:cNvPr id="6" name="Rectangle: Rounded Corners 5">
            <a:extLst>
              <a:ext uri="{FF2B5EF4-FFF2-40B4-BE49-F238E27FC236}">
                <a16:creationId xmlns:a16="http://schemas.microsoft.com/office/drawing/2014/main" id="{4AB25AA1-7B22-45A2-823E-97CFA3F37D1F}"/>
              </a:ext>
            </a:extLst>
          </p:cNvPr>
          <p:cNvSpPr/>
          <p:nvPr/>
        </p:nvSpPr>
        <p:spPr>
          <a:xfrm>
            <a:off x="2546350" y="4742024"/>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Accessibility</a:t>
            </a:r>
          </a:p>
        </p:txBody>
      </p:sp>
      <p:sp>
        <p:nvSpPr>
          <p:cNvPr id="7" name="Rectangle: Rounded Corners 6">
            <a:extLst>
              <a:ext uri="{FF2B5EF4-FFF2-40B4-BE49-F238E27FC236}">
                <a16:creationId xmlns:a16="http://schemas.microsoft.com/office/drawing/2014/main" id="{2C2CF77E-8E3A-47FD-8AED-3F728A656370}"/>
              </a:ext>
            </a:extLst>
          </p:cNvPr>
          <p:cNvSpPr/>
          <p:nvPr/>
        </p:nvSpPr>
        <p:spPr>
          <a:xfrm>
            <a:off x="4744720" y="4764881"/>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Transition</a:t>
            </a:r>
          </a:p>
        </p:txBody>
      </p:sp>
      <p:sp>
        <p:nvSpPr>
          <p:cNvPr id="8" name="Rectangle: Rounded Corners 7">
            <a:extLst>
              <a:ext uri="{FF2B5EF4-FFF2-40B4-BE49-F238E27FC236}">
                <a16:creationId xmlns:a16="http://schemas.microsoft.com/office/drawing/2014/main" id="{14BD25DD-BB7F-4165-93A0-9B8FC9AA45A5}"/>
              </a:ext>
            </a:extLst>
          </p:cNvPr>
          <p:cNvSpPr/>
          <p:nvPr/>
        </p:nvSpPr>
        <p:spPr>
          <a:xfrm>
            <a:off x="4752340" y="3352801"/>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Graduated Approach &amp; Categories</a:t>
            </a:r>
          </a:p>
        </p:txBody>
      </p:sp>
      <p:sp>
        <p:nvSpPr>
          <p:cNvPr id="9" name="Rectangle: Rounded Corners 8">
            <a:extLst>
              <a:ext uri="{FF2B5EF4-FFF2-40B4-BE49-F238E27FC236}">
                <a16:creationId xmlns:a16="http://schemas.microsoft.com/office/drawing/2014/main" id="{434F155D-6F30-424A-9F71-3F98F6471895}"/>
              </a:ext>
            </a:extLst>
          </p:cNvPr>
          <p:cNvSpPr/>
          <p:nvPr/>
        </p:nvSpPr>
        <p:spPr>
          <a:xfrm>
            <a:off x="6950075" y="4764881"/>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Working with Professionals</a:t>
            </a:r>
          </a:p>
        </p:txBody>
      </p:sp>
      <p:sp>
        <p:nvSpPr>
          <p:cNvPr id="10" name="Rectangle: Rounded Corners 9">
            <a:extLst>
              <a:ext uri="{FF2B5EF4-FFF2-40B4-BE49-F238E27FC236}">
                <a16:creationId xmlns:a16="http://schemas.microsoft.com/office/drawing/2014/main" id="{5F20BEEC-A201-49C9-B73F-8E0AE26FCDFD}"/>
              </a:ext>
            </a:extLst>
          </p:cNvPr>
          <p:cNvSpPr/>
          <p:nvPr/>
        </p:nvSpPr>
        <p:spPr>
          <a:xfrm>
            <a:off x="6950075" y="3322003"/>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One Planning</a:t>
            </a:r>
          </a:p>
        </p:txBody>
      </p:sp>
      <p:sp>
        <p:nvSpPr>
          <p:cNvPr id="11" name="Rectangle: Rounded Corners 10">
            <a:extLst>
              <a:ext uri="{FF2B5EF4-FFF2-40B4-BE49-F238E27FC236}">
                <a16:creationId xmlns:a16="http://schemas.microsoft.com/office/drawing/2014/main" id="{7C7438F3-E575-403A-824E-64D8C82BD555}"/>
              </a:ext>
            </a:extLst>
          </p:cNvPr>
          <p:cNvSpPr/>
          <p:nvPr/>
        </p:nvSpPr>
        <p:spPr>
          <a:xfrm>
            <a:off x="9121140" y="4721386"/>
            <a:ext cx="1960880" cy="1198880"/>
          </a:xfrm>
          <a:prstGeom prst="roundRect">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with Parents</a:t>
            </a:r>
          </a:p>
        </p:txBody>
      </p:sp>
      <p:sp>
        <p:nvSpPr>
          <p:cNvPr id="12" name="Rectangle: Rounded Corners 11">
            <a:extLst>
              <a:ext uri="{FF2B5EF4-FFF2-40B4-BE49-F238E27FC236}">
                <a16:creationId xmlns:a16="http://schemas.microsoft.com/office/drawing/2014/main" id="{3DBFACA7-EC25-4ED9-9E4F-F155EB2CA8E7}"/>
              </a:ext>
            </a:extLst>
          </p:cNvPr>
          <p:cNvSpPr/>
          <p:nvPr/>
        </p:nvSpPr>
        <p:spPr>
          <a:xfrm>
            <a:off x="9121140" y="3322003"/>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Teaching &amp; Learning</a:t>
            </a:r>
          </a:p>
        </p:txBody>
      </p:sp>
      <p:sp>
        <p:nvSpPr>
          <p:cNvPr id="15" name="Rectangle: Rounded Corners 14">
            <a:extLst>
              <a:ext uri="{FF2B5EF4-FFF2-40B4-BE49-F238E27FC236}">
                <a16:creationId xmlns:a16="http://schemas.microsoft.com/office/drawing/2014/main" id="{198F2B41-9FF2-4648-8022-510542E904E6}"/>
              </a:ext>
            </a:extLst>
          </p:cNvPr>
          <p:cNvSpPr/>
          <p:nvPr/>
        </p:nvSpPr>
        <p:spPr>
          <a:xfrm>
            <a:off x="375285" y="4749170"/>
            <a:ext cx="1960880" cy="1198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Assessment</a:t>
            </a:r>
          </a:p>
        </p:txBody>
      </p:sp>
      <p:pic>
        <p:nvPicPr>
          <p:cNvPr id="14" name="Picture 13"/>
          <p:cNvPicPr>
            <a:picLocks noChangeAspect="1"/>
          </p:cNvPicPr>
          <p:nvPr/>
        </p:nvPicPr>
        <p:blipFill>
          <a:blip r:embed="rId2"/>
          <a:stretch>
            <a:fillRect/>
          </a:stretch>
        </p:blipFill>
        <p:spPr>
          <a:xfrm>
            <a:off x="317499" y="192590"/>
            <a:ext cx="2018665" cy="1999740"/>
          </a:xfrm>
          <a:prstGeom prst="rect">
            <a:avLst/>
          </a:prstGeom>
        </p:spPr>
      </p:pic>
    </p:spTree>
    <p:extLst>
      <p:ext uri="{BB962C8B-B14F-4D97-AF65-F5344CB8AC3E}">
        <p14:creationId xmlns:p14="http://schemas.microsoft.com/office/powerpoint/2010/main" val="284456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FE3E-02AD-4A56-B10C-7B574F67FA5F}"/>
              </a:ext>
            </a:extLst>
          </p:cNvPr>
          <p:cNvSpPr>
            <a:spLocks noGrp="1"/>
          </p:cNvSpPr>
          <p:nvPr>
            <p:ph idx="1"/>
          </p:nvPr>
        </p:nvSpPr>
        <p:spPr>
          <a:xfrm>
            <a:off x="472611" y="1084996"/>
            <a:ext cx="10881189" cy="5521865"/>
          </a:xfrm>
        </p:spPr>
        <p:txBody>
          <a:bodyPr>
            <a:normAutofit fontScale="92500" lnSpcReduction="20000"/>
          </a:bodyPr>
          <a:lstStyle/>
          <a:p>
            <a:pPr marL="0" indent="0">
              <a:lnSpc>
                <a:spcPct val="120000"/>
              </a:lnSpc>
              <a:buNone/>
            </a:pPr>
            <a:r>
              <a:rPr lang="en-GB" sz="3100" dirty="0">
                <a:solidFill>
                  <a:schemeClr val="bg1"/>
                </a:solidFill>
              </a:rPr>
              <a:t>We value the partnership with Parents/Carers.</a:t>
            </a:r>
          </a:p>
          <a:p>
            <a:pPr marL="0" indent="0">
              <a:lnSpc>
                <a:spcPct val="120000"/>
              </a:lnSpc>
              <a:buNone/>
            </a:pPr>
            <a:r>
              <a:rPr lang="en-GB" sz="3100" dirty="0">
                <a:solidFill>
                  <a:schemeClr val="bg1"/>
                </a:solidFill>
              </a:rPr>
              <a:t>Parents/Carers contribute and feedback regularly during the time that their child is at the school. This will occur in many ways:</a:t>
            </a:r>
          </a:p>
          <a:p>
            <a:r>
              <a:rPr lang="en-GB" sz="3100" dirty="0">
                <a:solidFill>
                  <a:schemeClr val="bg1"/>
                </a:solidFill>
              </a:rPr>
              <a:t>At parents evenings</a:t>
            </a:r>
          </a:p>
          <a:p>
            <a:r>
              <a:rPr lang="en-GB" sz="3100" dirty="0">
                <a:solidFill>
                  <a:schemeClr val="bg1"/>
                </a:solidFill>
              </a:rPr>
              <a:t>At One planning meetings/reviews </a:t>
            </a:r>
          </a:p>
          <a:p>
            <a:r>
              <a:rPr lang="en-GB" sz="3100" dirty="0">
                <a:solidFill>
                  <a:schemeClr val="bg1"/>
                </a:solidFill>
              </a:rPr>
              <a:t>Annual EHCP reviews</a:t>
            </a:r>
          </a:p>
          <a:p>
            <a:r>
              <a:rPr lang="en-GB" sz="3100" dirty="0">
                <a:solidFill>
                  <a:schemeClr val="bg1"/>
                </a:solidFill>
              </a:rPr>
              <a:t>At transition meetings</a:t>
            </a:r>
          </a:p>
          <a:p>
            <a:r>
              <a:rPr lang="en-GB" sz="3100" dirty="0">
                <a:solidFill>
                  <a:schemeClr val="bg1"/>
                </a:solidFill>
              </a:rPr>
              <a:t>1:1 meetings</a:t>
            </a:r>
          </a:p>
          <a:p>
            <a:r>
              <a:rPr lang="en-GB" sz="3100" dirty="0">
                <a:solidFill>
                  <a:schemeClr val="bg1"/>
                </a:solidFill>
              </a:rPr>
              <a:t>Liaison with external professionals</a:t>
            </a:r>
          </a:p>
          <a:p>
            <a:pPr marL="0" indent="0">
              <a:buNone/>
            </a:pPr>
            <a:endParaRPr lang="en-GB" sz="3100" dirty="0">
              <a:solidFill>
                <a:schemeClr val="bg1"/>
              </a:solidFill>
            </a:endParaRPr>
          </a:p>
          <a:p>
            <a:pPr marL="0" indent="0">
              <a:buNone/>
            </a:pPr>
            <a:r>
              <a:rPr lang="en-GB" sz="3100" dirty="0">
                <a:solidFill>
                  <a:schemeClr val="bg1"/>
                </a:solidFill>
              </a:rPr>
              <a:t>We welcome contact from parents at any time. This can be via telephone, email or through a scheduled meeting. </a:t>
            </a:r>
          </a:p>
          <a:p>
            <a:pPr marL="0" indent="0">
              <a:buNone/>
            </a:pPr>
            <a:endParaRPr lang="en-GB" dirty="0"/>
          </a:p>
        </p:txBody>
      </p:sp>
      <p:sp>
        <p:nvSpPr>
          <p:cNvPr id="4" name="TextBox 3">
            <a:extLst>
              <a:ext uri="{FF2B5EF4-FFF2-40B4-BE49-F238E27FC236}">
                <a16:creationId xmlns:a16="http://schemas.microsoft.com/office/drawing/2014/main" id="{1289D9DD-2C44-4920-9926-7F5B146123A7}"/>
              </a:ext>
            </a:extLst>
          </p:cNvPr>
          <p:cNvSpPr txBox="1"/>
          <p:nvPr/>
        </p:nvSpPr>
        <p:spPr>
          <a:xfrm>
            <a:off x="1725769" y="254000"/>
            <a:ext cx="7708232" cy="769441"/>
          </a:xfrm>
          <a:prstGeom prst="rect">
            <a:avLst/>
          </a:prstGeom>
          <a:noFill/>
        </p:spPr>
        <p:txBody>
          <a:bodyPr wrap="square" rtlCol="0">
            <a:spAutoFit/>
          </a:bodyPr>
          <a:lstStyle/>
          <a:p>
            <a:pPr algn="ctr"/>
            <a:r>
              <a:rPr lang="en-GB" sz="4400" b="1" dirty="0">
                <a:solidFill>
                  <a:schemeClr val="bg1"/>
                </a:solidFill>
              </a:rPr>
              <a:t>Working with Parents</a:t>
            </a:r>
          </a:p>
        </p:txBody>
      </p:sp>
    </p:spTree>
    <p:extLst>
      <p:ext uri="{BB962C8B-B14F-4D97-AF65-F5344CB8AC3E}">
        <p14:creationId xmlns:p14="http://schemas.microsoft.com/office/powerpoint/2010/main" val="32944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FE3E-02AD-4A56-B10C-7B574F67FA5F}"/>
              </a:ext>
            </a:extLst>
          </p:cNvPr>
          <p:cNvSpPr>
            <a:spLocks noGrp="1"/>
          </p:cNvSpPr>
          <p:nvPr>
            <p:ph idx="1"/>
          </p:nvPr>
        </p:nvSpPr>
        <p:spPr>
          <a:xfrm>
            <a:off x="218941" y="133684"/>
            <a:ext cx="11758411" cy="6621285"/>
          </a:xfrm>
        </p:spPr>
        <p:txBody>
          <a:bodyPr>
            <a:noAutofit/>
          </a:bodyPr>
          <a:lstStyle/>
          <a:p>
            <a:pPr marL="0" indent="0">
              <a:buNone/>
            </a:pPr>
            <a:r>
              <a:rPr lang="en-GB" sz="2400" b="1" u="sng" dirty="0">
                <a:solidFill>
                  <a:schemeClr val="bg1"/>
                </a:solidFill>
              </a:rPr>
              <a:t>How the school’s resources are allocated and matched to children’s SEN needs</a:t>
            </a:r>
          </a:p>
          <a:p>
            <a:pPr lvl="0"/>
            <a:r>
              <a:rPr lang="en-GB" sz="2400" dirty="0">
                <a:solidFill>
                  <a:schemeClr val="bg1"/>
                </a:solidFill>
              </a:rPr>
              <a:t>We ensure that all children who have Special Educational needs are met to the best of the school’s ability with the funds available. </a:t>
            </a:r>
          </a:p>
          <a:p>
            <a:pPr lvl="0"/>
            <a:r>
              <a:rPr lang="en-GB" sz="2400" dirty="0">
                <a:solidFill>
                  <a:schemeClr val="bg1"/>
                </a:solidFill>
              </a:rPr>
              <a:t>We have a team of LSAs who are funded from the SEN budget and deliver programmes designed to meet groups of children’s needs. </a:t>
            </a:r>
          </a:p>
          <a:p>
            <a:pPr lvl="0"/>
            <a:r>
              <a:rPr lang="en-GB" sz="2400" dirty="0">
                <a:solidFill>
                  <a:schemeClr val="bg1"/>
                </a:solidFill>
              </a:rPr>
              <a:t>The budget is allocated on a needs basis. The Children who have the most complex needs are given the most support often involving an LSA</a:t>
            </a:r>
            <a:r>
              <a:rPr lang="en-GB" sz="2400" b="1" dirty="0">
                <a:solidFill>
                  <a:schemeClr val="bg1"/>
                </a:solidFill>
              </a:rPr>
              <a:t>. </a:t>
            </a:r>
            <a:endParaRPr lang="en-GB" sz="2400" dirty="0">
              <a:solidFill>
                <a:schemeClr val="bg1"/>
              </a:solidFill>
            </a:endParaRPr>
          </a:p>
          <a:p>
            <a:pPr marL="0" indent="0">
              <a:buNone/>
            </a:pPr>
            <a:r>
              <a:rPr lang="en-GB" sz="2400" b="1" u="sng" dirty="0">
                <a:solidFill>
                  <a:schemeClr val="bg1"/>
                </a:solidFill>
              </a:rPr>
              <a:t>How the decision is made about what type and how much support my child will receive </a:t>
            </a:r>
            <a:endParaRPr lang="en-GB" sz="2400" u="sng" dirty="0">
              <a:solidFill>
                <a:schemeClr val="bg1"/>
              </a:solidFill>
            </a:endParaRPr>
          </a:p>
          <a:p>
            <a:pPr lvl="0"/>
            <a:r>
              <a:rPr lang="en-GB" sz="2400" dirty="0">
                <a:solidFill>
                  <a:schemeClr val="bg1"/>
                </a:solidFill>
              </a:rPr>
              <a:t>The SENCO in collaboration with the class teacher will discuss the child’s needs and what support would be appropriate. </a:t>
            </a:r>
          </a:p>
          <a:p>
            <a:pPr lvl="0"/>
            <a:r>
              <a:rPr lang="en-GB" sz="2400" dirty="0">
                <a:solidFill>
                  <a:schemeClr val="bg1"/>
                </a:solidFill>
              </a:rPr>
              <a:t>This will be through on-going discussions with parents and class observations. </a:t>
            </a:r>
          </a:p>
          <a:p>
            <a:pPr lvl="0"/>
            <a:r>
              <a:rPr lang="en-GB" sz="2400" dirty="0">
                <a:solidFill>
                  <a:schemeClr val="bg1"/>
                </a:solidFill>
              </a:rPr>
              <a:t>The Leadership Team regularly review progress as well and implement interventions whether or not the student is on the SEN register or has an EHCP. </a:t>
            </a:r>
          </a:p>
          <a:p>
            <a:pPr marL="0" indent="0">
              <a:buNone/>
            </a:pPr>
            <a:r>
              <a:rPr lang="en-GB" sz="2400" b="1" u="sng" dirty="0">
                <a:solidFill>
                  <a:schemeClr val="bg1"/>
                </a:solidFill>
              </a:rPr>
              <a:t>How we know if it’s making an impact</a:t>
            </a:r>
            <a:endParaRPr lang="en-GB" sz="2400" u="sng" dirty="0">
              <a:solidFill>
                <a:schemeClr val="bg1"/>
              </a:solidFill>
            </a:endParaRPr>
          </a:p>
          <a:p>
            <a:pPr lvl="0"/>
            <a:r>
              <a:rPr lang="en-GB" sz="2400" dirty="0">
                <a:solidFill>
                  <a:schemeClr val="bg1"/>
                </a:solidFill>
              </a:rPr>
              <a:t>By reviewing children’s targets on their ‘One Plan’ and ensuring they are being met. </a:t>
            </a:r>
          </a:p>
          <a:p>
            <a:pPr lvl="0"/>
            <a:r>
              <a:rPr lang="en-GB" sz="2400" dirty="0">
                <a:solidFill>
                  <a:schemeClr val="bg1"/>
                </a:solidFill>
              </a:rPr>
              <a:t>The child is making progress academically against national/age expected levels. </a:t>
            </a:r>
          </a:p>
          <a:p>
            <a:pPr lvl="0"/>
            <a:r>
              <a:rPr lang="en-GB" sz="2400" dirty="0">
                <a:solidFill>
                  <a:schemeClr val="bg1"/>
                </a:solidFill>
              </a:rPr>
              <a:t>Verbal feedback from the teacher, parent and pupil. </a:t>
            </a:r>
          </a:p>
          <a:p>
            <a:pPr marL="0" lvl="0" indent="0">
              <a:buNone/>
            </a:pPr>
            <a:r>
              <a:rPr lang="en-GB" b="1" dirty="0">
                <a:solidFill>
                  <a:schemeClr val="bg1"/>
                </a:solidFill>
              </a:rPr>
              <a:t> </a:t>
            </a:r>
            <a:endParaRPr lang="en-GB" sz="2400" dirty="0"/>
          </a:p>
        </p:txBody>
      </p:sp>
    </p:spTree>
    <p:extLst>
      <p:ext uri="{BB962C8B-B14F-4D97-AF65-F5344CB8AC3E}">
        <p14:creationId xmlns:p14="http://schemas.microsoft.com/office/powerpoint/2010/main" val="207212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66F71-9761-4984-9AF1-D00C8CD97836}"/>
              </a:ext>
            </a:extLst>
          </p:cNvPr>
          <p:cNvSpPr>
            <a:spLocks noGrp="1"/>
          </p:cNvSpPr>
          <p:nvPr>
            <p:ph idx="1"/>
          </p:nvPr>
        </p:nvSpPr>
        <p:spPr>
          <a:xfrm>
            <a:off x="213359" y="1165225"/>
            <a:ext cx="11841266" cy="5254826"/>
          </a:xfrm>
        </p:spPr>
        <p:txBody>
          <a:bodyPr>
            <a:normAutofit fontScale="77500" lnSpcReduction="20000"/>
          </a:bodyPr>
          <a:lstStyle/>
          <a:p>
            <a:pPr marL="0" indent="0">
              <a:buNone/>
            </a:pPr>
            <a:r>
              <a:rPr lang="en-GB" sz="3100" dirty="0">
                <a:solidFill>
                  <a:schemeClr val="bg1"/>
                </a:solidFill>
              </a:rPr>
              <a:t>The Essex Local offer, includes information about support services and local opportunities for children and young people with SEND. Under the Children and Families Act 2014 each Local Authority was required to publish a Local Offer detailing what provision and services were available in their area for children and young people with SEND by the 1st September 2014. </a:t>
            </a:r>
          </a:p>
          <a:p>
            <a:pPr marL="0" indent="0">
              <a:buNone/>
            </a:pPr>
            <a:r>
              <a:rPr lang="en-GB" sz="3100" dirty="0">
                <a:solidFill>
                  <a:schemeClr val="bg1"/>
                </a:solidFill>
              </a:rPr>
              <a:t>The Local Offer is a dynamic resource that is developed  and refined over time with the assistance of our partners, parents and young people. </a:t>
            </a:r>
            <a:r>
              <a:rPr lang="en-GB" sz="3100" dirty="0">
                <a:solidFill>
                  <a:schemeClr val="bg1"/>
                </a:solidFill>
                <a:hlinkClick r:id="rId2">
                  <a:extLst>
                    <a:ext uri="{A12FA001-AC4F-418D-AE19-62706E023703}">
                      <ahyp:hlinkClr xmlns:ahyp="http://schemas.microsoft.com/office/drawing/2018/hyperlinkcolor" val="tx"/>
                    </a:ext>
                  </a:extLst>
                </a:hlinkClick>
              </a:rPr>
              <a:t>http://www.essexlocaloffer.org.uk/</a:t>
            </a:r>
            <a:r>
              <a:rPr lang="en-GB" sz="3100" dirty="0">
                <a:solidFill>
                  <a:schemeClr val="bg1"/>
                </a:solidFill>
              </a:rPr>
              <a:t> </a:t>
            </a:r>
          </a:p>
          <a:p>
            <a:endParaRPr lang="en-GB" sz="3100" b="1" dirty="0">
              <a:solidFill>
                <a:schemeClr val="bg1"/>
              </a:solidFill>
            </a:endParaRPr>
          </a:p>
          <a:p>
            <a:pPr marL="0" indent="0">
              <a:buNone/>
            </a:pPr>
            <a:r>
              <a:rPr lang="en-GB" sz="3100" b="1" dirty="0">
                <a:solidFill>
                  <a:schemeClr val="bg1"/>
                </a:solidFill>
              </a:rPr>
              <a:t>Useful Contacts</a:t>
            </a:r>
            <a:endParaRPr lang="en-GB" sz="3100" dirty="0">
              <a:solidFill>
                <a:schemeClr val="bg1"/>
              </a:solidFill>
            </a:endParaRPr>
          </a:p>
          <a:p>
            <a:r>
              <a:rPr lang="en-GB" sz="3100" dirty="0">
                <a:solidFill>
                  <a:schemeClr val="bg1"/>
                </a:solidFill>
              </a:rPr>
              <a:t>Parent Partnership - 01245 436036</a:t>
            </a:r>
          </a:p>
          <a:p>
            <a:r>
              <a:rPr lang="en-GB" sz="3100" dirty="0">
                <a:solidFill>
                  <a:schemeClr val="bg1"/>
                </a:solidFill>
              </a:rPr>
              <a:t>Essex Local Education Authority (Education) - 0845 603 2200</a:t>
            </a:r>
          </a:p>
          <a:p>
            <a:endParaRPr lang="en-GB" sz="3100" b="1" dirty="0">
              <a:solidFill>
                <a:schemeClr val="bg1"/>
              </a:solidFill>
            </a:endParaRPr>
          </a:p>
          <a:p>
            <a:pPr marL="0" indent="0">
              <a:buNone/>
            </a:pPr>
            <a:r>
              <a:rPr lang="en-GB" sz="3100" b="1" dirty="0">
                <a:solidFill>
                  <a:schemeClr val="bg1"/>
                </a:solidFill>
              </a:rPr>
              <a:t>Other Useful Website Links</a:t>
            </a:r>
            <a:endParaRPr lang="en-GB" sz="3100" dirty="0">
              <a:solidFill>
                <a:schemeClr val="bg1"/>
              </a:solidFill>
            </a:endParaRPr>
          </a:p>
          <a:p>
            <a:r>
              <a:rPr lang="en-GB" sz="3100" dirty="0">
                <a:solidFill>
                  <a:schemeClr val="bg1"/>
                </a:solidFill>
              </a:rPr>
              <a:t>Young Minds:  </a:t>
            </a:r>
            <a:r>
              <a:rPr lang="en-GB" sz="3100" u="sng" dirty="0">
                <a:solidFill>
                  <a:schemeClr val="bg1"/>
                </a:solidFill>
                <a:hlinkClick r:id="rId3">
                  <a:extLst>
                    <a:ext uri="{A12FA001-AC4F-418D-AE19-62706E023703}">
                      <ahyp:hlinkClr xmlns:ahyp="http://schemas.microsoft.com/office/drawing/2018/hyperlinkcolor" val="tx"/>
                    </a:ext>
                  </a:extLst>
                </a:hlinkClick>
              </a:rPr>
              <a:t>http://www.youngminds.org.uk/</a:t>
            </a:r>
            <a:endParaRPr lang="en-GB" sz="3100" dirty="0">
              <a:solidFill>
                <a:schemeClr val="bg1"/>
              </a:solidFill>
            </a:endParaRPr>
          </a:p>
          <a:p>
            <a:r>
              <a:rPr lang="en-GB" sz="3100" dirty="0">
                <a:solidFill>
                  <a:schemeClr val="bg1"/>
                </a:solidFill>
              </a:rPr>
              <a:t>Autism Concern:  </a:t>
            </a:r>
            <a:r>
              <a:rPr lang="en-GB" sz="3100" u="sng" dirty="0">
                <a:solidFill>
                  <a:schemeClr val="bg1"/>
                </a:solidFill>
                <a:hlinkClick r:id="rId4">
                  <a:extLst>
                    <a:ext uri="{A12FA001-AC4F-418D-AE19-62706E023703}">
                      <ahyp:hlinkClr xmlns:ahyp="http://schemas.microsoft.com/office/drawing/2018/hyperlinkcolor" val="tx"/>
                    </a:ext>
                  </a:extLst>
                </a:hlinkClick>
              </a:rPr>
              <a:t>http://www.autismconcern.org/</a:t>
            </a:r>
            <a:r>
              <a:rPr lang="en-GB" sz="3100" u="sng" dirty="0">
                <a:solidFill>
                  <a:schemeClr val="bg1"/>
                </a:solidFill>
              </a:rPr>
              <a:t> </a:t>
            </a:r>
            <a:endParaRPr lang="en-GB" sz="3100" dirty="0">
              <a:solidFill>
                <a:schemeClr val="bg1"/>
              </a:solidFill>
            </a:endParaRPr>
          </a:p>
          <a:p>
            <a:r>
              <a:rPr lang="en-GB" sz="3100" dirty="0">
                <a:solidFill>
                  <a:schemeClr val="bg1"/>
                </a:solidFill>
              </a:rPr>
              <a:t>Emotional Wellbeing and Mental Health Service: </a:t>
            </a:r>
            <a:r>
              <a:rPr lang="en-GB" sz="3100" u="sng" dirty="0">
                <a:solidFill>
                  <a:schemeClr val="bg1"/>
                </a:solidFill>
                <a:hlinkClick r:id="rId5">
                  <a:extLst>
                    <a:ext uri="{A12FA001-AC4F-418D-AE19-62706E023703}">
                      <ahyp:hlinkClr xmlns:ahyp="http://schemas.microsoft.com/office/drawing/2018/hyperlinkcolor" val="tx"/>
                    </a:ext>
                  </a:extLst>
                </a:hlinkClick>
              </a:rPr>
              <a:t>http://www.nelft.nhs.uk/services-ewmhs</a:t>
            </a:r>
            <a:r>
              <a:rPr lang="en-GB" sz="3100" u="sng" dirty="0">
                <a:solidFill>
                  <a:schemeClr val="bg1"/>
                </a:solidFill>
              </a:rPr>
              <a:t> </a:t>
            </a:r>
            <a:endParaRPr lang="en-GB" sz="3100" dirty="0">
              <a:solidFill>
                <a:schemeClr val="bg1"/>
              </a:solidFill>
            </a:endParaRPr>
          </a:p>
          <a:p>
            <a:pPr marL="0" indent="0">
              <a:buNone/>
            </a:pPr>
            <a:endParaRPr lang="en-GB" dirty="0">
              <a:solidFill>
                <a:schemeClr val="bg1"/>
              </a:solidFill>
            </a:endParaRPr>
          </a:p>
        </p:txBody>
      </p:sp>
      <p:sp>
        <p:nvSpPr>
          <p:cNvPr id="4" name="TextBox 3">
            <a:extLst>
              <a:ext uri="{FF2B5EF4-FFF2-40B4-BE49-F238E27FC236}">
                <a16:creationId xmlns:a16="http://schemas.microsoft.com/office/drawing/2014/main" id="{EE2F0B92-909E-469E-8146-9B88C313464A}"/>
              </a:ext>
            </a:extLst>
          </p:cNvPr>
          <p:cNvSpPr txBox="1"/>
          <p:nvPr/>
        </p:nvSpPr>
        <p:spPr>
          <a:xfrm>
            <a:off x="2170948" y="189606"/>
            <a:ext cx="6644640" cy="830997"/>
          </a:xfrm>
          <a:prstGeom prst="rect">
            <a:avLst/>
          </a:prstGeom>
          <a:noFill/>
        </p:spPr>
        <p:txBody>
          <a:bodyPr wrap="square" rtlCol="0">
            <a:spAutoFit/>
          </a:bodyPr>
          <a:lstStyle/>
          <a:p>
            <a:pPr algn="ctr"/>
            <a:r>
              <a:rPr lang="en-GB" sz="4800" b="1" dirty="0">
                <a:solidFill>
                  <a:schemeClr val="bg1"/>
                </a:solidFill>
              </a:rPr>
              <a:t>Further Information</a:t>
            </a:r>
          </a:p>
        </p:txBody>
      </p:sp>
    </p:spTree>
    <p:extLst>
      <p:ext uri="{BB962C8B-B14F-4D97-AF65-F5344CB8AC3E}">
        <p14:creationId xmlns:p14="http://schemas.microsoft.com/office/powerpoint/2010/main" val="83041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315C6D-4B8B-4BA2-A76A-3541B098273C}"/>
              </a:ext>
            </a:extLst>
          </p:cNvPr>
          <p:cNvSpPr/>
          <p:nvPr/>
        </p:nvSpPr>
        <p:spPr>
          <a:xfrm>
            <a:off x="249715" y="1303937"/>
            <a:ext cx="11792032" cy="5724644"/>
          </a:xfrm>
          <a:prstGeom prst="rect">
            <a:avLst/>
          </a:prstGeom>
        </p:spPr>
        <p:txBody>
          <a:bodyPr wrap="square">
            <a:spAutoFit/>
          </a:bodyPr>
          <a:lstStyle/>
          <a:p>
            <a:pPr algn="just">
              <a:lnSpc>
                <a:spcPct val="150000"/>
              </a:lnSpc>
              <a:spcAft>
                <a:spcPts val="600"/>
              </a:spcAft>
              <a:tabLst>
                <a:tab pos="2637155" algn="ctr"/>
                <a:tab pos="5274310" algn="r"/>
                <a:tab pos="457200" algn="l"/>
              </a:tabLst>
            </a:pPr>
            <a:r>
              <a:rPr lang="en-GB"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majority of concerns are handled under the following general procedures.</a:t>
            </a:r>
            <a:endParaRPr lang="en-GB" sz="2400" dirty="0">
              <a:solidFill>
                <a:schemeClr val="bg1"/>
              </a:solidFill>
              <a:effectLst/>
              <a:latin typeface="Times New Roman" panose="02020603050405020304" pitchFamily="18" charset="0"/>
              <a:ea typeface="Times New Roman" panose="02020603050405020304" pitchFamily="18" charset="0"/>
            </a:endParaRPr>
          </a:p>
          <a:p>
            <a:pPr algn="just">
              <a:lnSpc>
                <a:spcPct val="150000"/>
              </a:lnSpc>
              <a:spcAft>
                <a:spcPts val="600"/>
              </a:spcAft>
              <a:tabLst>
                <a:tab pos="2637155" algn="ctr"/>
                <a:tab pos="5274310" algn="r"/>
                <a:tab pos="457200" algn="l"/>
              </a:tabLst>
            </a:pPr>
            <a:r>
              <a:rPr lang="en-GB"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Stage 1</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aims to resolve the concern through informal contact at the appropriate level in school. Send the concern to </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hlinkClick r:id="rId2"/>
              </a:rPr>
              <a:t>admin@debden.school.essex.co.uk</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solidFill>
                <a:schemeClr val="bg1"/>
              </a:solidFill>
              <a:latin typeface="Times New Roman" panose="02020603050405020304" pitchFamily="18" charset="0"/>
              <a:ea typeface="Times New Roman" panose="02020603050405020304" pitchFamily="18" charset="0"/>
            </a:endParaRPr>
          </a:p>
          <a:p>
            <a:pPr algn="just">
              <a:lnSpc>
                <a:spcPct val="150000"/>
              </a:lnSpc>
              <a:spcAft>
                <a:spcPts val="600"/>
              </a:spcAft>
              <a:tabLst>
                <a:tab pos="2637155" algn="ctr"/>
                <a:tab pos="5274310" algn="r"/>
                <a:tab pos="457200" algn="l"/>
              </a:tabLst>
            </a:pPr>
            <a:r>
              <a:rPr lang="en-GB"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Stage 2</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is the first formal stage at which written complaints are considered by the headteacher or the designated governor, who has special responsibility for dealing with complaints.</a:t>
            </a:r>
            <a:endParaRPr lang="en-GB" sz="2400" dirty="0">
              <a:solidFill>
                <a:schemeClr val="bg1"/>
              </a:solidFill>
              <a:latin typeface="Times New Roman" panose="02020603050405020304" pitchFamily="18" charset="0"/>
              <a:ea typeface="Times New Roman" panose="02020603050405020304" pitchFamily="18" charset="0"/>
            </a:endParaRPr>
          </a:p>
          <a:p>
            <a:pPr algn="just">
              <a:lnSpc>
                <a:spcPct val="150000"/>
              </a:lnSpc>
              <a:spcAft>
                <a:spcPts val="600"/>
              </a:spcAft>
              <a:tabLst>
                <a:tab pos="2637155" algn="ctr"/>
                <a:tab pos="5274310" algn="r"/>
                <a:tab pos="457200" algn="l"/>
              </a:tabLst>
            </a:pPr>
            <a:r>
              <a:rPr lang="en-GB"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Stage 3 </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is the next stage once Stage 2 has been worked through.  It involves a complaints review panel of governors.</a:t>
            </a:r>
            <a:endParaRPr lang="en-GB" sz="2400" dirty="0">
              <a:solidFill>
                <a:schemeClr val="bg1"/>
              </a:solidFill>
              <a:latin typeface="Times New Roman" panose="02020603050405020304" pitchFamily="18" charset="0"/>
              <a:ea typeface="Times New Roman" panose="02020603050405020304" pitchFamily="18" charset="0"/>
            </a:endParaRPr>
          </a:p>
          <a:p>
            <a:pPr algn="just">
              <a:lnSpc>
                <a:spcPct val="150000"/>
              </a:lnSpc>
              <a:spcAft>
                <a:spcPts val="600"/>
              </a:spcAft>
              <a:tabLst>
                <a:tab pos="2637155" algn="ctr"/>
                <a:tab pos="5274310" algn="r"/>
                <a:tab pos="457200" algn="l"/>
              </a:tabLst>
            </a:pPr>
            <a:r>
              <a:rPr lang="en-GB"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Stage 4 </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is the LEA Review stage where the local education authority will review and comment upon the way we have dealt with a complaint.</a:t>
            </a:r>
            <a:endParaRPr lang="en-GB" sz="2400" dirty="0">
              <a:solidFill>
                <a:schemeClr val="bg1"/>
              </a:solidFill>
              <a:effectLst/>
              <a:latin typeface="Times New Roman" panose="02020603050405020304" pitchFamily="18" charset="0"/>
              <a:ea typeface="Times New Roman" panose="02020603050405020304" pitchFamily="18" charset="0"/>
            </a:endParaRPr>
          </a:p>
          <a:p>
            <a:pPr algn="just">
              <a:lnSpc>
                <a:spcPct val="150000"/>
              </a:lnSpc>
              <a:spcAft>
                <a:spcPts val="600"/>
              </a:spcAft>
              <a:tabLst>
                <a:tab pos="2637155" algn="ctr"/>
                <a:tab pos="5274310" algn="r"/>
                <a:tab pos="457200" algn="l"/>
              </a:tabLst>
            </a:pP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How each of these stages operates is explained in more detail in the school’s Complaints Policy.</a:t>
            </a:r>
          </a:p>
          <a:p>
            <a:pPr algn="just">
              <a:lnSpc>
                <a:spcPct val="150000"/>
              </a:lnSpc>
              <a:spcAft>
                <a:spcPts val="600"/>
              </a:spcAft>
              <a:tabLst>
                <a:tab pos="2637155" algn="ctr"/>
                <a:tab pos="5274310" algn="r"/>
                <a:tab pos="457200" algn="l"/>
              </a:tabLst>
            </a:pP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78ADC9-9FAE-4D26-8437-278751095013}"/>
              </a:ext>
            </a:extLst>
          </p:cNvPr>
          <p:cNvSpPr txBox="1"/>
          <p:nvPr/>
        </p:nvSpPr>
        <p:spPr>
          <a:xfrm>
            <a:off x="2248222" y="241120"/>
            <a:ext cx="6644640" cy="830997"/>
          </a:xfrm>
          <a:prstGeom prst="rect">
            <a:avLst/>
          </a:prstGeom>
          <a:noFill/>
        </p:spPr>
        <p:txBody>
          <a:bodyPr wrap="square" rtlCol="0">
            <a:spAutoFit/>
          </a:bodyPr>
          <a:lstStyle/>
          <a:p>
            <a:pPr algn="ctr"/>
            <a:r>
              <a:rPr lang="en-GB" sz="4800" b="1" dirty="0">
                <a:solidFill>
                  <a:schemeClr val="bg1"/>
                </a:solidFill>
              </a:rPr>
              <a:t>Complaints</a:t>
            </a:r>
          </a:p>
        </p:txBody>
      </p:sp>
    </p:spTree>
    <p:extLst>
      <p:ext uri="{BB962C8B-B14F-4D97-AF65-F5344CB8AC3E}">
        <p14:creationId xmlns:p14="http://schemas.microsoft.com/office/powerpoint/2010/main" val="264750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F14FC4-3E28-4776-9E64-DD6DC27C15E0}"/>
              </a:ext>
            </a:extLst>
          </p:cNvPr>
          <p:cNvSpPr txBox="1"/>
          <p:nvPr/>
        </p:nvSpPr>
        <p:spPr>
          <a:xfrm>
            <a:off x="2359471" y="351389"/>
            <a:ext cx="6644640" cy="830997"/>
          </a:xfrm>
          <a:prstGeom prst="rect">
            <a:avLst/>
          </a:prstGeom>
          <a:noFill/>
        </p:spPr>
        <p:txBody>
          <a:bodyPr wrap="square" rtlCol="0">
            <a:spAutoFit/>
          </a:bodyPr>
          <a:lstStyle/>
          <a:p>
            <a:pPr algn="ctr"/>
            <a:r>
              <a:rPr lang="en-GB" sz="4800" b="1" dirty="0">
                <a:solidFill>
                  <a:schemeClr val="bg1"/>
                </a:solidFill>
              </a:rPr>
              <a:t> SEND at Debden</a:t>
            </a:r>
          </a:p>
        </p:txBody>
      </p:sp>
      <p:sp>
        <p:nvSpPr>
          <p:cNvPr id="6" name="Rectangle 5">
            <a:extLst>
              <a:ext uri="{FF2B5EF4-FFF2-40B4-BE49-F238E27FC236}">
                <a16:creationId xmlns:a16="http://schemas.microsoft.com/office/drawing/2014/main" id="{34B8D171-D921-4EA6-9202-5BDA0CCEB198}"/>
              </a:ext>
            </a:extLst>
          </p:cNvPr>
          <p:cNvSpPr/>
          <p:nvPr/>
        </p:nvSpPr>
        <p:spPr>
          <a:xfrm>
            <a:off x="385806" y="1316817"/>
            <a:ext cx="11527151" cy="5175776"/>
          </a:xfrm>
          <a:prstGeom prst="rect">
            <a:avLst/>
          </a:prstGeom>
        </p:spPr>
        <p:txBody>
          <a:bodyPr wrap="square">
            <a:spAutoFit/>
          </a:bodyPr>
          <a:lstStyle/>
          <a:p>
            <a:pPr algn="just">
              <a:lnSpc>
                <a:spcPct val="150000"/>
              </a:lnSpc>
              <a:spcAft>
                <a:spcPts val="1000"/>
              </a:spcAf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Debden Primary School is committed to offering an inclusive curriculum to ensure the best possible progress for all of our students whatever their needs or abilities. </a:t>
            </a:r>
          </a:p>
          <a:p>
            <a:pPr algn="just">
              <a:lnSpc>
                <a:spcPct val="150000"/>
              </a:lnSpc>
              <a:spcAft>
                <a:spcPts val="1000"/>
              </a:spcAf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are committed to providing all students with full access to a common, balanced and differentiated curriculum.  As part of this commitment, the Learning Support Team aims to accurately identify, assess students with special educational needs and provide support strategies to enable staff to meet the needs of these students across the curriculum. </a:t>
            </a:r>
          </a:p>
          <a:p>
            <a:pPr marL="285750" indent="-285750" algn="just">
              <a:lnSpc>
                <a:spcPct val="150000"/>
              </a:lnSpc>
              <a:spcAft>
                <a:spcPts val="100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Special Education Needs Co-ordinator (</a:t>
            </a:r>
            <a:r>
              <a:rPr lang="en-GB"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SENCo</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Sarah Bailey</a:t>
            </a:r>
          </a:p>
          <a:p>
            <a:pPr marL="285750" indent="-285750" algn="just">
              <a:lnSpc>
                <a:spcPct val="150000"/>
              </a:lnSpc>
              <a:spcAft>
                <a:spcPts val="100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Governor with responsibility for SEN is: </a:t>
            </a:r>
            <a:r>
              <a:rPr lang="en-GB">
                <a:solidFill>
                  <a:schemeClr val="bg1"/>
                </a:solidFill>
                <a:latin typeface="Calibri" panose="020F0502020204030204" pitchFamily="34" charset="0"/>
                <a:ea typeface="Calibri" panose="020F0502020204030204" pitchFamily="34" charset="0"/>
                <a:cs typeface="Times New Roman" panose="02020603050405020304" pitchFamily="18" charset="0"/>
              </a:rPr>
              <a:t>John Saxon</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SEN team can be contacted via the main school telephone number (</a:t>
            </a:r>
            <a:r>
              <a:rPr lang="en-GB" b="1" dirty="0"/>
              <a:t> </a:t>
            </a:r>
            <a:r>
              <a:rPr lang="en-GB" dirty="0">
                <a:solidFill>
                  <a:schemeClr val="bg1"/>
                </a:solidFill>
              </a:rPr>
              <a:t>01799 540302</a:t>
            </a:r>
            <a:r>
              <a:rPr lang="en-GB" dirty="0">
                <a:solidFill>
                  <a:schemeClr val="bg1"/>
                </a:solidFill>
                <a:latin typeface="Calibri" panose="020F0502020204030204" pitchFamily="34" charset="0"/>
                <a:ea typeface="Calibri" panose="020F0502020204030204" pitchFamily="34" charset="0"/>
                <a:cs typeface="Arial" panose="020B0604020202020204" pitchFamily="34" charset="0"/>
              </a:rPr>
              <a:t>).</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48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3770E-821A-4A48-AF55-D90C65B09C1D}"/>
              </a:ext>
            </a:extLst>
          </p:cNvPr>
          <p:cNvSpPr>
            <a:spLocks noGrp="1"/>
          </p:cNvSpPr>
          <p:nvPr>
            <p:ph idx="1"/>
          </p:nvPr>
        </p:nvSpPr>
        <p:spPr>
          <a:xfrm>
            <a:off x="185530" y="1007994"/>
            <a:ext cx="11794435" cy="5850005"/>
          </a:xfrm>
        </p:spPr>
        <p:txBody>
          <a:bodyPr>
            <a:noAutofit/>
          </a:bodyPr>
          <a:lstStyle/>
          <a:p>
            <a:pPr marL="0" indent="0">
              <a:lnSpc>
                <a:spcPct val="170000"/>
              </a:lnSpc>
              <a:buNone/>
            </a:pPr>
            <a:r>
              <a:rPr lang="en-GB" sz="1800" dirty="0">
                <a:solidFill>
                  <a:schemeClr val="bg1"/>
                </a:solidFill>
              </a:rPr>
              <a:t>Children are identified as having SEN when they have a significantly greater difficulty in learning than the majority of children the same age or have a disability which prevents or hinders them from making use of education facilities of a kind generally provided for children of the same age in schools within the area of the Local Authority (</a:t>
            </a:r>
            <a:r>
              <a:rPr lang="en-GB" sz="1800" i="1" dirty="0">
                <a:solidFill>
                  <a:schemeClr val="bg1"/>
                </a:solidFill>
              </a:rPr>
              <a:t>SEND Regulations 2014</a:t>
            </a:r>
            <a:r>
              <a:rPr lang="en-GB" sz="1800" dirty="0">
                <a:solidFill>
                  <a:schemeClr val="bg1"/>
                </a:solidFill>
              </a:rPr>
              <a:t>). </a:t>
            </a:r>
          </a:p>
          <a:p>
            <a:pPr marL="0" indent="0">
              <a:buNone/>
            </a:pPr>
            <a:endParaRPr lang="en-GB" sz="900" b="1" dirty="0">
              <a:solidFill>
                <a:schemeClr val="bg1"/>
              </a:solidFill>
            </a:endParaRPr>
          </a:p>
          <a:p>
            <a:pPr marL="0" indent="0">
              <a:buNone/>
            </a:pPr>
            <a:r>
              <a:rPr lang="en-GB" sz="1800" b="1" u="sng" dirty="0">
                <a:solidFill>
                  <a:schemeClr val="bg1"/>
                </a:solidFill>
              </a:rPr>
              <a:t>Debden Primary Academy identify students as having a SEN need through a variety of ways:</a:t>
            </a:r>
          </a:p>
          <a:p>
            <a:pPr lvl="0"/>
            <a:r>
              <a:rPr lang="en-GB" sz="1800" dirty="0">
                <a:solidFill>
                  <a:schemeClr val="bg1"/>
                </a:solidFill>
              </a:rPr>
              <a:t>Liaison with previous school</a:t>
            </a:r>
          </a:p>
          <a:p>
            <a:pPr lvl="0"/>
            <a:r>
              <a:rPr lang="en-GB" sz="1800" dirty="0">
                <a:solidFill>
                  <a:schemeClr val="bg1"/>
                </a:solidFill>
              </a:rPr>
              <a:t>Child performing below age related expected attainment/progress</a:t>
            </a:r>
          </a:p>
          <a:p>
            <a:pPr lvl="0"/>
            <a:r>
              <a:rPr lang="en-GB" sz="1800" dirty="0">
                <a:solidFill>
                  <a:schemeClr val="bg1"/>
                </a:solidFill>
              </a:rPr>
              <a:t>Concerns raised by parent or student</a:t>
            </a:r>
          </a:p>
          <a:p>
            <a:pPr lvl="0"/>
            <a:r>
              <a:rPr lang="en-GB" sz="1800" dirty="0">
                <a:solidFill>
                  <a:schemeClr val="bg1"/>
                </a:solidFill>
              </a:rPr>
              <a:t>Concerns raised by Teacher</a:t>
            </a:r>
          </a:p>
          <a:p>
            <a:pPr lvl="0"/>
            <a:r>
              <a:rPr lang="en-GB" sz="1800" dirty="0">
                <a:solidFill>
                  <a:schemeClr val="bg1"/>
                </a:solidFill>
              </a:rPr>
              <a:t>Liaison with external agencies and professionals</a:t>
            </a:r>
          </a:p>
          <a:p>
            <a:pPr lvl="0"/>
            <a:r>
              <a:rPr lang="en-GB" sz="1800" dirty="0">
                <a:solidFill>
                  <a:schemeClr val="bg1"/>
                </a:solidFill>
              </a:rPr>
              <a:t>Health diagnosis </a:t>
            </a:r>
          </a:p>
          <a:p>
            <a:pPr marL="0" indent="0">
              <a:buNone/>
            </a:pPr>
            <a:endParaRPr lang="en-GB" sz="100" u="sng" dirty="0">
              <a:solidFill>
                <a:schemeClr val="bg1"/>
              </a:solidFill>
            </a:endParaRPr>
          </a:p>
          <a:p>
            <a:pPr marL="0" indent="0">
              <a:buNone/>
            </a:pPr>
            <a:r>
              <a:rPr lang="en-GB" sz="1800" u="sng" dirty="0">
                <a:solidFill>
                  <a:schemeClr val="bg1"/>
                </a:solidFill>
              </a:rPr>
              <a:t>How to raise a concern</a:t>
            </a:r>
          </a:p>
          <a:p>
            <a:pPr lvl="0"/>
            <a:r>
              <a:rPr lang="en-GB" sz="1800" dirty="0">
                <a:solidFill>
                  <a:schemeClr val="bg1"/>
                </a:solidFill>
              </a:rPr>
              <a:t>Talk to us – contact your child’s class teacher or SENCO</a:t>
            </a:r>
          </a:p>
          <a:p>
            <a:pPr lvl="0"/>
            <a:r>
              <a:rPr lang="en-GB" sz="1800" dirty="0">
                <a:solidFill>
                  <a:schemeClr val="bg1"/>
                </a:solidFill>
              </a:rPr>
              <a:t>If you feel your child may have special educational needs or a disability speak to your child’s teachers in the first instance.</a:t>
            </a:r>
          </a:p>
          <a:p>
            <a:endParaRPr lang="en-GB" sz="1400" dirty="0"/>
          </a:p>
        </p:txBody>
      </p:sp>
      <p:sp>
        <p:nvSpPr>
          <p:cNvPr id="4" name="TextBox 3">
            <a:extLst>
              <a:ext uri="{FF2B5EF4-FFF2-40B4-BE49-F238E27FC236}">
                <a16:creationId xmlns:a16="http://schemas.microsoft.com/office/drawing/2014/main" id="{83BC170F-B321-4C63-A1BF-98B742C8377D}"/>
              </a:ext>
            </a:extLst>
          </p:cNvPr>
          <p:cNvSpPr txBox="1"/>
          <p:nvPr/>
        </p:nvSpPr>
        <p:spPr>
          <a:xfrm>
            <a:off x="2363461" y="176997"/>
            <a:ext cx="6644640" cy="830997"/>
          </a:xfrm>
          <a:prstGeom prst="rect">
            <a:avLst/>
          </a:prstGeom>
          <a:noFill/>
        </p:spPr>
        <p:txBody>
          <a:bodyPr wrap="square" rtlCol="0">
            <a:spAutoFit/>
          </a:bodyPr>
          <a:lstStyle/>
          <a:p>
            <a:pPr algn="ctr"/>
            <a:r>
              <a:rPr lang="en-GB" sz="4800" b="1" dirty="0">
                <a:solidFill>
                  <a:schemeClr val="bg1"/>
                </a:solidFill>
              </a:rPr>
              <a:t>Identifying and Assessing</a:t>
            </a:r>
          </a:p>
        </p:txBody>
      </p:sp>
    </p:spTree>
    <p:extLst>
      <p:ext uri="{BB962C8B-B14F-4D97-AF65-F5344CB8AC3E}">
        <p14:creationId xmlns:p14="http://schemas.microsoft.com/office/powerpoint/2010/main" val="279216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F14FC4-3E28-4776-9E64-DD6DC27C15E0}"/>
              </a:ext>
            </a:extLst>
          </p:cNvPr>
          <p:cNvSpPr txBox="1"/>
          <p:nvPr/>
        </p:nvSpPr>
        <p:spPr>
          <a:xfrm>
            <a:off x="0" y="411319"/>
            <a:ext cx="11539086" cy="830997"/>
          </a:xfrm>
          <a:prstGeom prst="rect">
            <a:avLst/>
          </a:prstGeom>
          <a:noFill/>
        </p:spPr>
        <p:txBody>
          <a:bodyPr wrap="square" rtlCol="0">
            <a:spAutoFit/>
          </a:bodyPr>
          <a:lstStyle/>
          <a:p>
            <a:pPr algn="ctr"/>
            <a:r>
              <a:rPr lang="en-GB" sz="4800" b="1" dirty="0">
                <a:solidFill>
                  <a:schemeClr val="bg1"/>
                </a:solidFill>
              </a:rPr>
              <a:t>SEN  Graduated Approach and Categories</a:t>
            </a:r>
          </a:p>
        </p:txBody>
      </p:sp>
      <p:sp>
        <p:nvSpPr>
          <p:cNvPr id="5" name="Rectangle 4">
            <a:extLst>
              <a:ext uri="{FF2B5EF4-FFF2-40B4-BE49-F238E27FC236}">
                <a16:creationId xmlns:a16="http://schemas.microsoft.com/office/drawing/2014/main" id="{B1339AF8-3E8D-4A5A-8FB0-B0A9145DBEA4}"/>
              </a:ext>
            </a:extLst>
          </p:cNvPr>
          <p:cNvSpPr/>
          <p:nvPr/>
        </p:nvSpPr>
        <p:spPr>
          <a:xfrm>
            <a:off x="231539" y="1453611"/>
            <a:ext cx="9041250" cy="1569660"/>
          </a:xfrm>
          <a:prstGeom prst="rect">
            <a:avLst/>
          </a:prstGeom>
        </p:spPr>
        <p:txBody>
          <a:bodyPr wrap="square">
            <a:spAutoFit/>
          </a:bodyPr>
          <a:lstStyle/>
          <a:p>
            <a:r>
              <a:rPr lang="en-GB" sz="2400" dirty="0">
                <a:solidFill>
                  <a:schemeClr val="bg1"/>
                </a:solidFill>
              </a:rPr>
              <a:t>Debden Primary Academy utilises the Graduated Response which is used to support the ‘One-Plan’ environment. The graduated response is a process where all provision and intervention that are used for a child with SEN follows an Assess, Plan, Do and Review cycle. </a:t>
            </a:r>
          </a:p>
        </p:txBody>
      </p:sp>
      <p:pic>
        <p:nvPicPr>
          <p:cNvPr id="1028" name="Picture 4" descr="Related image">
            <a:extLst>
              <a:ext uri="{FF2B5EF4-FFF2-40B4-BE49-F238E27FC236}">
                <a16:creationId xmlns:a16="http://schemas.microsoft.com/office/drawing/2014/main" id="{9E387005-5F88-4DA0-9AC6-2884DB32AE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9633" y="1255630"/>
            <a:ext cx="1959453" cy="1965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4D65A7-7F26-4716-AFE9-B24D61ACE271}"/>
              </a:ext>
            </a:extLst>
          </p:cNvPr>
          <p:cNvSpPr txBox="1"/>
          <p:nvPr/>
        </p:nvSpPr>
        <p:spPr>
          <a:xfrm>
            <a:off x="231539" y="3419232"/>
            <a:ext cx="11539750" cy="3354765"/>
          </a:xfrm>
          <a:prstGeom prst="rect">
            <a:avLst/>
          </a:prstGeom>
          <a:noFill/>
        </p:spPr>
        <p:txBody>
          <a:bodyPr wrap="square" rtlCol="0">
            <a:spAutoFit/>
          </a:bodyPr>
          <a:lstStyle/>
          <a:p>
            <a:r>
              <a:rPr lang="en-GB" sz="2400" dirty="0">
                <a:solidFill>
                  <a:schemeClr val="bg1"/>
                </a:solidFill>
              </a:rPr>
              <a:t>The graduated response recognises that all children/young people learn in different ways and can have different types and levels of Special Educational Needs. </a:t>
            </a:r>
            <a:r>
              <a:rPr lang="en-GB" sz="2400" dirty="0"/>
              <a:t> </a:t>
            </a:r>
            <a:r>
              <a:rPr lang="en-GB" sz="2400" dirty="0">
                <a:solidFill>
                  <a:schemeClr val="bg1"/>
                </a:solidFill>
              </a:rPr>
              <a:t>The 2014 SEND Code of Practice outlines four areas of Special Educational Needs. These are: </a:t>
            </a:r>
          </a:p>
          <a:p>
            <a:r>
              <a:rPr lang="en-GB" sz="2400" dirty="0">
                <a:solidFill>
                  <a:schemeClr val="bg1"/>
                </a:solidFill>
              </a:rPr>
              <a:t>• </a:t>
            </a:r>
            <a:r>
              <a:rPr lang="en-GB" sz="2800" b="1" i="1" dirty="0">
                <a:solidFill>
                  <a:schemeClr val="bg2">
                    <a:lumMod val="90000"/>
                  </a:schemeClr>
                </a:solidFill>
              </a:rPr>
              <a:t>Communication and interaction </a:t>
            </a:r>
          </a:p>
          <a:p>
            <a:r>
              <a:rPr lang="en-GB" sz="2800" b="1" i="1" dirty="0">
                <a:solidFill>
                  <a:schemeClr val="bg2">
                    <a:lumMod val="90000"/>
                  </a:schemeClr>
                </a:solidFill>
              </a:rPr>
              <a:t>• Cognition and learning</a:t>
            </a:r>
          </a:p>
          <a:p>
            <a:r>
              <a:rPr lang="en-GB" sz="2800" b="1" i="1" dirty="0">
                <a:solidFill>
                  <a:schemeClr val="bg2">
                    <a:lumMod val="90000"/>
                  </a:schemeClr>
                </a:solidFill>
              </a:rPr>
              <a:t>• Social, emotional and mental health </a:t>
            </a:r>
          </a:p>
          <a:p>
            <a:r>
              <a:rPr lang="en-GB" sz="2800" b="1" i="1" dirty="0">
                <a:solidFill>
                  <a:schemeClr val="bg2">
                    <a:lumMod val="90000"/>
                  </a:schemeClr>
                </a:solidFill>
              </a:rPr>
              <a:t>• Sensory/physical needs</a:t>
            </a:r>
          </a:p>
          <a:p>
            <a:pPr fontAlgn="base"/>
            <a:endParaRPr lang="en-GB" sz="1000" dirty="0"/>
          </a:p>
          <a:p>
            <a:endParaRPr lang="en-GB" dirty="0"/>
          </a:p>
        </p:txBody>
      </p:sp>
    </p:spTree>
    <p:extLst>
      <p:ext uri="{BB962C8B-B14F-4D97-AF65-F5344CB8AC3E}">
        <p14:creationId xmlns:p14="http://schemas.microsoft.com/office/powerpoint/2010/main" val="312231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42478-6029-429E-95CB-AF019C1D12B9}"/>
              </a:ext>
            </a:extLst>
          </p:cNvPr>
          <p:cNvSpPr>
            <a:spLocks noGrp="1"/>
          </p:cNvSpPr>
          <p:nvPr>
            <p:ph idx="1"/>
          </p:nvPr>
        </p:nvSpPr>
        <p:spPr>
          <a:xfrm>
            <a:off x="226239" y="1084998"/>
            <a:ext cx="11841265" cy="5773002"/>
          </a:xfrm>
        </p:spPr>
        <p:txBody>
          <a:bodyPr>
            <a:normAutofit fontScale="85000" lnSpcReduction="10000"/>
          </a:bodyPr>
          <a:lstStyle/>
          <a:p>
            <a:pPr marL="0" indent="0">
              <a:lnSpc>
                <a:spcPct val="120000"/>
              </a:lnSpc>
              <a:buNone/>
            </a:pPr>
            <a:r>
              <a:rPr lang="en-GB" sz="3200" dirty="0">
                <a:solidFill>
                  <a:schemeClr val="bg1"/>
                </a:solidFill>
              </a:rPr>
              <a:t>All students with SEN are placed on the SEN register and have a student One Page Profile, which outlines their needs and strategies to assist them with their learning. </a:t>
            </a:r>
          </a:p>
          <a:p>
            <a:pPr marL="0" indent="0">
              <a:lnSpc>
                <a:spcPct val="120000"/>
              </a:lnSpc>
              <a:buNone/>
            </a:pPr>
            <a:r>
              <a:rPr lang="en-GB" b="1" u="sng" dirty="0">
                <a:solidFill>
                  <a:schemeClr val="bg1"/>
                </a:solidFill>
              </a:rPr>
              <a:t>How we create an individual One Plan</a:t>
            </a:r>
            <a:endParaRPr lang="en-GB" u="sng" dirty="0">
              <a:solidFill>
                <a:schemeClr val="bg1"/>
              </a:solidFill>
            </a:endParaRPr>
          </a:p>
          <a:p>
            <a:pPr>
              <a:lnSpc>
                <a:spcPct val="120000"/>
              </a:lnSpc>
            </a:pPr>
            <a:r>
              <a:rPr lang="en-GB" dirty="0">
                <a:solidFill>
                  <a:schemeClr val="bg1"/>
                </a:solidFill>
              </a:rPr>
              <a:t>Some young people with SEN may need extra support to achieve their learning potential. We will arrange a meeting with the young person and their parents to talk about what is needed to put together a ‘One Plan’.  Before the plan can be drawn up we will need to gather information that may include:</a:t>
            </a:r>
          </a:p>
          <a:p>
            <a:pPr lvl="0"/>
            <a:r>
              <a:rPr lang="en-GB" dirty="0">
                <a:solidFill>
                  <a:schemeClr val="bg1"/>
                </a:solidFill>
              </a:rPr>
              <a:t>The young person’s views and what they want to achieve on their learning journey.</a:t>
            </a:r>
          </a:p>
          <a:p>
            <a:pPr lvl="0"/>
            <a:r>
              <a:rPr lang="en-GB" dirty="0">
                <a:solidFill>
                  <a:schemeClr val="bg1"/>
                </a:solidFill>
              </a:rPr>
              <a:t>The views of the parents and what they would like to see as an outcome from their child’s time at school.</a:t>
            </a:r>
          </a:p>
          <a:p>
            <a:pPr lvl="0"/>
            <a:r>
              <a:rPr lang="en-GB" dirty="0">
                <a:solidFill>
                  <a:schemeClr val="bg1"/>
                </a:solidFill>
              </a:rPr>
              <a:t>A school based learning assessment.</a:t>
            </a:r>
          </a:p>
          <a:p>
            <a:pPr lvl="0"/>
            <a:r>
              <a:rPr lang="en-GB" dirty="0">
                <a:solidFill>
                  <a:schemeClr val="bg1"/>
                </a:solidFill>
              </a:rPr>
              <a:t>Current and expected levels of attainment/progress.</a:t>
            </a:r>
          </a:p>
          <a:p>
            <a:r>
              <a:rPr lang="en-GB" dirty="0">
                <a:solidFill>
                  <a:schemeClr val="bg1"/>
                </a:solidFill>
              </a:rPr>
              <a:t>This is reviewed termly and updated as necessary.</a:t>
            </a:r>
          </a:p>
          <a:p>
            <a:pPr lvl="0"/>
            <a:endParaRPr lang="en-GB" dirty="0"/>
          </a:p>
          <a:p>
            <a:endParaRPr lang="en-GB" dirty="0"/>
          </a:p>
        </p:txBody>
      </p:sp>
      <p:sp>
        <p:nvSpPr>
          <p:cNvPr id="4" name="TextBox 3">
            <a:extLst>
              <a:ext uri="{FF2B5EF4-FFF2-40B4-BE49-F238E27FC236}">
                <a16:creationId xmlns:a16="http://schemas.microsoft.com/office/drawing/2014/main" id="{2E75D223-D21D-4216-AF26-057F976E5F21}"/>
              </a:ext>
            </a:extLst>
          </p:cNvPr>
          <p:cNvSpPr txBox="1"/>
          <p:nvPr/>
        </p:nvSpPr>
        <p:spPr>
          <a:xfrm>
            <a:off x="2499543" y="127173"/>
            <a:ext cx="6644640" cy="830997"/>
          </a:xfrm>
          <a:prstGeom prst="rect">
            <a:avLst/>
          </a:prstGeom>
          <a:noFill/>
        </p:spPr>
        <p:txBody>
          <a:bodyPr wrap="square" rtlCol="0">
            <a:spAutoFit/>
          </a:bodyPr>
          <a:lstStyle/>
          <a:p>
            <a:pPr algn="ctr"/>
            <a:r>
              <a:rPr lang="en-GB" sz="4800" b="1" dirty="0">
                <a:solidFill>
                  <a:schemeClr val="bg1"/>
                </a:solidFill>
              </a:rPr>
              <a:t>One Planning</a:t>
            </a:r>
          </a:p>
        </p:txBody>
      </p:sp>
    </p:spTree>
    <p:extLst>
      <p:ext uri="{BB962C8B-B14F-4D97-AF65-F5344CB8AC3E}">
        <p14:creationId xmlns:p14="http://schemas.microsoft.com/office/powerpoint/2010/main" val="114903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AE41A-2AE1-4C2C-BB32-021073DEB298}"/>
              </a:ext>
            </a:extLst>
          </p:cNvPr>
          <p:cNvSpPr txBox="1"/>
          <p:nvPr/>
        </p:nvSpPr>
        <p:spPr>
          <a:xfrm>
            <a:off x="2604047" y="219534"/>
            <a:ext cx="6644640" cy="830997"/>
          </a:xfrm>
          <a:prstGeom prst="rect">
            <a:avLst/>
          </a:prstGeom>
          <a:noFill/>
        </p:spPr>
        <p:txBody>
          <a:bodyPr wrap="square" rtlCol="0">
            <a:spAutoFit/>
          </a:bodyPr>
          <a:lstStyle/>
          <a:p>
            <a:pPr algn="ctr"/>
            <a:r>
              <a:rPr lang="en-GB" sz="4800" b="1" dirty="0">
                <a:solidFill>
                  <a:schemeClr val="bg1"/>
                </a:solidFill>
              </a:rPr>
              <a:t>Teaching and Learning</a:t>
            </a:r>
          </a:p>
        </p:txBody>
      </p:sp>
      <p:sp>
        <p:nvSpPr>
          <p:cNvPr id="5" name="Rectangle 4">
            <a:extLst>
              <a:ext uri="{FF2B5EF4-FFF2-40B4-BE49-F238E27FC236}">
                <a16:creationId xmlns:a16="http://schemas.microsoft.com/office/drawing/2014/main" id="{534CF0BA-1F28-4327-BA81-62AA5AFE612E}"/>
              </a:ext>
            </a:extLst>
          </p:cNvPr>
          <p:cNvSpPr/>
          <p:nvPr/>
        </p:nvSpPr>
        <p:spPr>
          <a:xfrm>
            <a:off x="233626" y="1153684"/>
            <a:ext cx="11833878" cy="5832366"/>
          </a:xfrm>
          <a:prstGeom prst="rect">
            <a:avLst/>
          </a:prstGeom>
        </p:spPr>
        <p:txBody>
          <a:bodyPr wrap="square">
            <a:spAutoFit/>
          </a:bodyPr>
          <a:lstStyle/>
          <a:p>
            <a:r>
              <a:rPr lang="en-GB" sz="2800" dirty="0">
                <a:solidFill>
                  <a:schemeClr val="bg1"/>
                </a:solidFill>
              </a:rPr>
              <a:t>Debden Primary Academy is an inclusive establishment that offers a wide, balanced and if needed personalised curriculum that meets the needs of all students. High quality teaching is integral to the progress of our students and is monitored through our internal processes. </a:t>
            </a:r>
          </a:p>
          <a:p>
            <a:endParaRPr lang="en-GB" sz="1400" dirty="0">
              <a:solidFill>
                <a:schemeClr val="bg1"/>
              </a:solidFill>
            </a:endParaRPr>
          </a:p>
          <a:p>
            <a:r>
              <a:rPr lang="en-GB" sz="2800" dirty="0">
                <a:solidFill>
                  <a:schemeClr val="bg1"/>
                </a:solidFill>
              </a:rPr>
              <a:t>All staff have regular training on all areas of Special Educational Needs and Disabilities in order to ensure work is differentiated according to the needs of the learners.  Staff have access to the </a:t>
            </a:r>
            <a:r>
              <a:rPr lang="en-GB" sz="2800" i="1" dirty="0">
                <a:solidFill>
                  <a:schemeClr val="bg1"/>
                </a:solidFill>
              </a:rPr>
              <a:t>Essex Provision Guidance Toolkit </a:t>
            </a:r>
            <a:r>
              <a:rPr lang="en-GB" sz="2800" dirty="0">
                <a:solidFill>
                  <a:schemeClr val="bg1"/>
                </a:solidFill>
              </a:rPr>
              <a:t>that provides links and information on teaching those students with Special Educational Needs and Disabilities.</a:t>
            </a:r>
          </a:p>
          <a:p>
            <a:endParaRPr lang="en-GB" sz="1200" dirty="0">
              <a:solidFill>
                <a:schemeClr val="bg1"/>
              </a:solidFill>
            </a:endParaRPr>
          </a:p>
          <a:p>
            <a:r>
              <a:rPr lang="en-GB" sz="2800" dirty="0">
                <a:solidFill>
                  <a:schemeClr val="bg1"/>
                </a:solidFill>
              </a:rPr>
              <a:t>We also offer a range of intervention programmes designed to enhance progress and to ensure full access all areas of the curriculum. </a:t>
            </a:r>
          </a:p>
          <a:p>
            <a:endParaRPr lang="en-GB" sz="20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348578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A0BF2-A3F1-4014-8825-6546022E9E3B}"/>
              </a:ext>
            </a:extLst>
          </p:cNvPr>
          <p:cNvSpPr>
            <a:spLocks noGrp="1"/>
          </p:cNvSpPr>
          <p:nvPr>
            <p:ph idx="1"/>
          </p:nvPr>
        </p:nvSpPr>
        <p:spPr>
          <a:xfrm>
            <a:off x="218941" y="1223493"/>
            <a:ext cx="11861442" cy="5433936"/>
          </a:xfrm>
        </p:spPr>
        <p:txBody>
          <a:bodyPr>
            <a:normAutofit fontScale="92500"/>
          </a:bodyPr>
          <a:lstStyle/>
          <a:p>
            <a:pPr marL="0" indent="0">
              <a:buNone/>
            </a:pPr>
            <a:r>
              <a:rPr lang="en-GB" dirty="0">
                <a:solidFill>
                  <a:schemeClr val="bg1"/>
                </a:solidFill>
              </a:rPr>
              <a:t>All students, including those with SEN, are assessed on a regular basis. Additionally, during parent evenings there is an opportunity to discuss with your child’s progress, attainment and next steps with their class teacher.</a:t>
            </a:r>
            <a:endParaRPr lang="en-GB" dirty="0"/>
          </a:p>
          <a:p>
            <a:pPr marL="0" indent="0">
              <a:buNone/>
            </a:pPr>
            <a:r>
              <a:rPr lang="en-GB" dirty="0">
                <a:solidFill>
                  <a:schemeClr val="bg1"/>
                </a:solidFill>
              </a:rPr>
              <a:t>Children who are not making the expected progress in school are picked up at pupil progress meetings. In these meetings a discussion takes place concerning why individual children are experiencing difficulty and what further support can be given to aid their progression.</a:t>
            </a:r>
          </a:p>
          <a:p>
            <a:pPr marL="0" indent="0">
              <a:buNone/>
            </a:pPr>
            <a:r>
              <a:rPr lang="en-GB" dirty="0">
                <a:solidFill>
                  <a:schemeClr val="bg1"/>
                </a:solidFill>
              </a:rPr>
              <a:t>Progress is discussed at One Plan review meetings. If the child has not met the target, the reasons for this will be discussed, then the target may be adapted into smaller steps or a different approach may be tried to ensure the child does make progress.</a:t>
            </a:r>
          </a:p>
          <a:p>
            <a:pPr marL="0" indent="0">
              <a:buNone/>
            </a:pPr>
            <a:endParaRPr lang="en-GB" sz="1100" u="sng" dirty="0">
              <a:solidFill>
                <a:schemeClr val="bg1"/>
              </a:solidFill>
            </a:endParaRPr>
          </a:p>
          <a:p>
            <a:pPr marL="0" indent="0">
              <a:buNone/>
            </a:pPr>
            <a:r>
              <a:rPr lang="en-GB" sz="2000" u="sng" dirty="0">
                <a:solidFill>
                  <a:schemeClr val="bg1"/>
                </a:solidFill>
              </a:rPr>
              <a:t>Additional Assessments</a:t>
            </a:r>
          </a:p>
          <a:p>
            <a:pPr lvl="0"/>
            <a:r>
              <a:rPr lang="en-GB" sz="2000" dirty="0">
                <a:solidFill>
                  <a:schemeClr val="bg1"/>
                </a:solidFill>
              </a:rPr>
              <a:t>LSA input after lessons and from interventions.</a:t>
            </a:r>
          </a:p>
          <a:p>
            <a:pPr lvl="0"/>
            <a:r>
              <a:rPr lang="en-GB" sz="2000" dirty="0">
                <a:solidFill>
                  <a:schemeClr val="bg1"/>
                </a:solidFill>
              </a:rPr>
              <a:t>Use of external professionals, such as Specialist teachers and Educational Psychologists.</a:t>
            </a:r>
          </a:p>
        </p:txBody>
      </p:sp>
      <p:sp>
        <p:nvSpPr>
          <p:cNvPr id="4" name="TextBox 3">
            <a:extLst>
              <a:ext uri="{FF2B5EF4-FFF2-40B4-BE49-F238E27FC236}">
                <a16:creationId xmlns:a16="http://schemas.microsoft.com/office/drawing/2014/main" id="{81579570-910D-4B0B-BF53-3B4E81BF8D4F}"/>
              </a:ext>
            </a:extLst>
          </p:cNvPr>
          <p:cNvSpPr txBox="1"/>
          <p:nvPr/>
        </p:nvSpPr>
        <p:spPr>
          <a:xfrm>
            <a:off x="2271158" y="160300"/>
            <a:ext cx="6644640" cy="830997"/>
          </a:xfrm>
          <a:prstGeom prst="rect">
            <a:avLst/>
          </a:prstGeom>
          <a:noFill/>
        </p:spPr>
        <p:txBody>
          <a:bodyPr wrap="square" rtlCol="0">
            <a:spAutoFit/>
          </a:bodyPr>
          <a:lstStyle/>
          <a:p>
            <a:pPr algn="ctr"/>
            <a:r>
              <a:rPr lang="en-GB" sz="4800" b="1" dirty="0">
                <a:solidFill>
                  <a:schemeClr val="bg1"/>
                </a:solidFill>
              </a:rPr>
              <a:t>Assessment</a:t>
            </a:r>
          </a:p>
        </p:txBody>
      </p:sp>
    </p:spTree>
    <p:extLst>
      <p:ext uri="{BB962C8B-B14F-4D97-AF65-F5344CB8AC3E}">
        <p14:creationId xmlns:p14="http://schemas.microsoft.com/office/powerpoint/2010/main" val="187756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AFC24-DC4A-4A95-BE81-FAADA93AE281}"/>
              </a:ext>
            </a:extLst>
          </p:cNvPr>
          <p:cNvSpPr>
            <a:spLocks noGrp="1"/>
          </p:cNvSpPr>
          <p:nvPr>
            <p:ph idx="1"/>
          </p:nvPr>
        </p:nvSpPr>
        <p:spPr>
          <a:xfrm>
            <a:off x="167426" y="1094704"/>
            <a:ext cx="11900078" cy="5546134"/>
          </a:xfrm>
        </p:spPr>
        <p:txBody>
          <a:bodyPr>
            <a:noAutofit/>
          </a:bodyPr>
          <a:lstStyle/>
          <a:p>
            <a:pPr marL="0" indent="0">
              <a:buNone/>
            </a:pPr>
            <a:r>
              <a:rPr lang="en-GB" sz="2400" b="1" dirty="0">
                <a:solidFill>
                  <a:schemeClr val="bg1"/>
                </a:solidFill>
              </a:rPr>
              <a:t>We </a:t>
            </a:r>
            <a:r>
              <a:rPr lang="en-GB" sz="2400" dirty="0">
                <a:solidFill>
                  <a:schemeClr val="bg1"/>
                </a:solidFill>
              </a:rPr>
              <a:t>offer a wide curriculum and a range of extra-curricular and enrichment activities for all students including those students with additional needs. All parts of the school are fully accessible.</a:t>
            </a:r>
          </a:p>
          <a:p>
            <a:r>
              <a:rPr lang="en-GB" sz="2400" dirty="0">
                <a:solidFill>
                  <a:schemeClr val="bg1"/>
                </a:solidFill>
              </a:rPr>
              <a:t>All children are included in all parts of the school curriculum and we aim for all children to be included on school trips. We will provide the necessary support to ensure that this is successful. </a:t>
            </a:r>
          </a:p>
          <a:p>
            <a:r>
              <a:rPr lang="en-GB" sz="2400" dirty="0">
                <a:solidFill>
                  <a:schemeClr val="bg1"/>
                </a:solidFill>
              </a:rPr>
              <a:t>A risk assessment is carried out prior to any off site activity to ensure everyone’s health &amp; safety . </a:t>
            </a:r>
          </a:p>
          <a:p>
            <a:pPr marL="0" indent="0">
              <a:buNone/>
            </a:pPr>
            <a:r>
              <a:rPr lang="en-GB" sz="2400" dirty="0">
                <a:solidFill>
                  <a:schemeClr val="bg1"/>
                </a:solidFill>
              </a:rPr>
              <a:t>The school site is wheelchair accessible with disabled toilets. Additional support could include:</a:t>
            </a:r>
          </a:p>
          <a:p>
            <a:pPr lvl="0"/>
            <a:r>
              <a:rPr lang="en-GB" sz="2000" dirty="0">
                <a:solidFill>
                  <a:schemeClr val="bg1"/>
                </a:solidFill>
              </a:rPr>
              <a:t>Modified furniture</a:t>
            </a:r>
          </a:p>
          <a:p>
            <a:pPr lvl="0"/>
            <a:r>
              <a:rPr lang="en-GB" sz="2000" dirty="0">
                <a:solidFill>
                  <a:schemeClr val="bg1"/>
                </a:solidFill>
              </a:rPr>
              <a:t>Mobility Training</a:t>
            </a:r>
          </a:p>
          <a:p>
            <a:pPr lvl="0"/>
            <a:r>
              <a:rPr lang="en-GB" sz="2000" dirty="0">
                <a:solidFill>
                  <a:schemeClr val="bg1"/>
                </a:solidFill>
              </a:rPr>
              <a:t>Access to specialist teacher input</a:t>
            </a:r>
          </a:p>
          <a:p>
            <a:pPr lvl="0"/>
            <a:r>
              <a:rPr lang="en-GB" sz="2000" dirty="0">
                <a:solidFill>
                  <a:schemeClr val="bg1"/>
                </a:solidFill>
              </a:rPr>
              <a:t>Coloured overlays</a:t>
            </a:r>
          </a:p>
          <a:p>
            <a:pPr lvl="0"/>
            <a:r>
              <a:rPr lang="en-GB" sz="2000" dirty="0">
                <a:solidFill>
                  <a:schemeClr val="bg1"/>
                </a:solidFill>
              </a:rPr>
              <a:t>Access to laptop &amp; tablet technology</a:t>
            </a:r>
          </a:p>
        </p:txBody>
      </p:sp>
      <p:sp>
        <p:nvSpPr>
          <p:cNvPr id="4" name="TextBox 3">
            <a:extLst>
              <a:ext uri="{FF2B5EF4-FFF2-40B4-BE49-F238E27FC236}">
                <a16:creationId xmlns:a16="http://schemas.microsoft.com/office/drawing/2014/main" id="{98C29036-2D3D-4BA1-9C5E-31DC027929E1}"/>
              </a:ext>
            </a:extLst>
          </p:cNvPr>
          <p:cNvSpPr txBox="1"/>
          <p:nvPr/>
        </p:nvSpPr>
        <p:spPr>
          <a:xfrm>
            <a:off x="2146654" y="167425"/>
            <a:ext cx="6644640" cy="830997"/>
          </a:xfrm>
          <a:prstGeom prst="rect">
            <a:avLst/>
          </a:prstGeom>
          <a:noFill/>
        </p:spPr>
        <p:txBody>
          <a:bodyPr wrap="square" rtlCol="0">
            <a:spAutoFit/>
          </a:bodyPr>
          <a:lstStyle/>
          <a:p>
            <a:pPr algn="ctr"/>
            <a:r>
              <a:rPr lang="en-GB" sz="4800" b="1" dirty="0">
                <a:solidFill>
                  <a:schemeClr val="bg1"/>
                </a:solidFill>
              </a:rPr>
              <a:t>Accessibility</a:t>
            </a:r>
          </a:p>
        </p:txBody>
      </p:sp>
    </p:spTree>
    <p:extLst>
      <p:ext uri="{BB962C8B-B14F-4D97-AF65-F5344CB8AC3E}">
        <p14:creationId xmlns:p14="http://schemas.microsoft.com/office/powerpoint/2010/main" val="287782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FE3E-02AD-4A56-B10C-7B574F67FA5F}"/>
              </a:ext>
            </a:extLst>
          </p:cNvPr>
          <p:cNvSpPr>
            <a:spLocks noGrp="1"/>
          </p:cNvSpPr>
          <p:nvPr>
            <p:ph idx="1"/>
          </p:nvPr>
        </p:nvSpPr>
        <p:spPr>
          <a:xfrm>
            <a:off x="477520" y="1300480"/>
            <a:ext cx="10876280" cy="5300617"/>
          </a:xfrm>
        </p:spPr>
        <p:txBody>
          <a:bodyPr>
            <a:normAutofit/>
          </a:bodyPr>
          <a:lstStyle/>
          <a:p>
            <a:pPr marL="0" indent="0">
              <a:buNone/>
            </a:pPr>
            <a:r>
              <a:rPr lang="en-GB" sz="2400" b="1" u="sng" dirty="0">
                <a:solidFill>
                  <a:schemeClr val="bg1"/>
                </a:solidFill>
              </a:rPr>
              <a:t>Specialist Service and Experience</a:t>
            </a:r>
            <a:endParaRPr lang="en-GB" sz="2400" u="sng" dirty="0">
              <a:solidFill>
                <a:schemeClr val="bg1"/>
              </a:solidFill>
            </a:endParaRPr>
          </a:p>
          <a:p>
            <a:pPr marL="0" lvl="0" indent="0">
              <a:buNone/>
            </a:pPr>
            <a:r>
              <a:rPr lang="en-GB" sz="2400" dirty="0">
                <a:solidFill>
                  <a:schemeClr val="bg1"/>
                </a:solidFill>
              </a:rPr>
              <a:t>As a school we work closely with any external agencies that we feel are relevant to individual children’s needs within our school including: </a:t>
            </a:r>
          </a:p>
          <a:p>
            <a:pPr marL="0" indent="0">
              <a:buNone/>
            </a:pPr>
            <a:r>
              <a:rPr lang="en-GB" sz="2400" dirty="0">
                <a:solidFill>
                  <a:schemeClr val="bg1"/>
                </a:solidFill>
              </a:rPr>
              <a:t>• Essex County Council</a:t>
            </a:r>
          </a:p>
          <a:p>
            <a:pPr marL="0" indent="0">
              <a:buNone/>
            </a:pPr>
            <a:r>
              <a:rPr lang="en-GB" sz="2400" dirty="0">
                <a:solidFill>
                  <a:schemeClr val="bg1"/>
                </a:solidFill>
              </a:rPr>
              <a:t>• Educational Psychologists </a:t>
            </a:r>
          </a:p>
          <a:p>
            <a:pPr marL="0" indent="0">
              <a:buNone/>
            </a:pPr>
            <a:r>
              <a:rPr lang="en-GB" sz="2400" dirty="0">
                <a:solidFill>
                  <a:schemeClr val="bg1"/>
                </a:solidFill>
              </a:rPr>
              <a:t>• Emotional wellbeing and mental health services (EWHMS)</a:t>
            </a:r>
          </a:p>
          <a:p>
            <a:pPr marL="0" indent="0">
              <a:buNone/>
            </a:pPr>
            <a:r>
              <a:rPr lang="en-GB" sz="2400" dirty="0">
                <a:solidFill>
                  <a:schemeClr val="bg1"/>
                </a:solidFill>
              </a:rPr>
              <a:t>• The National Health Service </a:t>
            </a:r>
          </a:p>
          <a:p>
            <a:pPr marL="0" indent="0">
              <a:buNone/>
            </a:pPr>
            <a:r>
              <a:rPr lang="en-GB" sz="2400" dirty="0">
                <a:solidFill>
                  <a:schemeClr val="bg1"/>
                </a:solidFill>
              </a:rPr>
              <a:t>• MIND </a:t>
            </a:r>
          </a:p>
          <a:p>
            <a:pPr marL="0" indent="0">
              <a:buNone/>
            </a:pPr>
            <a:endParaRPr lang="en-GB" sz="2400" dirty="0">
              <a:solidFill>
                <a:schemeClr val="bg1"/>
              </a:solidFill>
            </a:endParaRPr>
          </a:p>
          <a:p>
            <a:pPr marL="0" indent="0">
              <a:buNone/>
            </a:pPr>
            <a:r>
              <a:rPr lang="en-GB" sz="2400" dirty="0">
                <a:solidFill>
                  <a:schemeClr val="bg1"/>
                </a:solidFill>
              </a:rPr>
              <a:t>In addition to this, we have a designated leads to promote the safeguarding and welfare of our students.</a:t>
            </a:r>
          </a:p>
          <a:p>
            <a:endParaRPr lang="en-GB" dirty="0"/>
          </a:p>
        </p:txBody>
      </p:sp>
      <p:sp>
        <p:nvSpPr>
          <p:cNvPr id="4" name="TextBox 3">
            <a:extLst>
              <a:ext uri="{FF2B5EF4-FFF2-40B4-BE49-F238E27FC236}">
                <a16:creationId xmlns:a16="http://schemas.microsoft.com/office/drawing/2014/main" id="{1289D9DD-2C44-4920-9926-7F5B146123A7}"/>
              </a:ext>
            </a:extLst>
          </p:cNvPr>
          <p:cNvSpPr txBox="1"/>
          <p:nvPr/>
        </p:nvSpPr>
        <p:spPr>
          <a:xfrm>
            <a:off x="1874735" y="254000"/>
            <a:ext cx="7708232" cy="830997"/>
          </a:xfrm>
          <a:prstGeom prst="rect">
            <a:avLst/>
          </a:prstGeom>
          <a:noFill/>
        </p:spPr>
        <p:txBody>
          <a:bodyPr wrap="square" rtlCol="0">
            <a:spAutoFit/>
          </a:bodyPr>
          <a:lstStyle/>
          <a:p>
            <a:pPr algn="ctr"/>
            <a:r>
              <a:rPr lang="en-GB" sz="4800" b="1" dirty="0">
                <a:solidFill>
                  <a:schemeClr val="bg1"/>
                </a:solidFill>
              </a:rPr>
              <a:t>Working with Professionals</a:t>
            </a:r>
          </a:p>
        </p:txBody>
      </p:sp>
    </p:spTree>
    <p:extLst>
      <p:ext uri="{BB962C8B-B14F-4D97-AF65-F5344CB8AC3E}">
        <p14:creationId xmlns:p14="http://schemas.microsoft.com/office/powerpoint/2010/main" val="748206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1673</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 Debden C of E Primary Academy  SEN Information Report 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Colne Community School Information Report 2018-2019</dc:title>
  <dc:creator>Holly Poynter</dc:creator>
  <cp:lastModifiedBy>Matt Hawley</cp:lastModifiedBy>
  <cp:revision>67</cp:revision>
  <dcterms:created xsi:type="dcterms:W3CDTF">2018-09-30T08:05:42Z</dcterms:created>
  <dcterms:modified xsi:type="dcterms:W3CDTF">2020-09-14T15:02:07Z</dcterms:modified>
</cp:coreProperties>
</file>