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4" r:id="rId2"/>
    <p:sldId id="285" r:id="rId3"/>
    <p:sldId id="286" r:id="rId4"/>
    <p:sldId id="270" r:id="rId5"/>
    <p:sldId id="271" r:id="rId6"/>
  </p:sldIdLst>
  <p:sldSz cx="9144000" cy="6858000" type="screen4x3"/>
  <p:notesSz cx="6858000" cy="9144000"/>
  <p:embeddedFontLst>
    <p:embeddedFont>
      <p:font typeface="Berlin Sans FB" panose="020E0602020502020306" pitchFamily="34" charset="0"/>
      <p:regular r:id="rId9"/>
      <p:bold r:id="rId10"/>
    </p:embeddedFont>
    <p:embeddedFont>
      <p:font typeface="Twinkl" panose="020B0604020202020204" charset="0"/>
      <p:regular r:id="rId11"/>
      <p:bold r:id="rId12"/>
    </p:embeddedFont>
    <p:embeddedFont>
      <p:font typeface="Berlin Sans FB Demi" panose="020E0802020502020306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146"/>
    <a:srgbClr val="E74549"/>
    <a:srgbClr val="4DB1E3"/>
    <a:srgbClr val="6D6D69"/>
    <a:srgbClr val="4EB1E5"/>
    <a:srgbClr val="BC0105"/>
    <a:srgbClr val="FFEDAA"/>
    <a:srgbClr val="ED6C76"/>
    <a:srgbClr val="003F7D"/>
    <a:srgbClr val="F9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87" autoAdjust="0"/>
  </p:normalViewPr>
  <p:slideViewPr>
    <p:cSldViewPr snapToGrid="0" showGuides="1">
      <p:cViewPr varScale="1">
        <p:scale>
          <a:sx n="70" d="100"/>
          <a:sy n="70" d="100"/>
        </p:scale>
        <p:origin x="68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47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0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4843" y="956567"/>
            <a:ext cx="8445262" cy="994306"/>
          </a:xfrm>
        </p:spPr>
        <p:txBody>
          <a:bodyPr/>
          <a:lstStyle/>
          <a:p>
            <a:r>
              <a:rPr lang="en-GB" sz="7200" dirty="0">
                <a:latin typeface="Berlin Sans FB" panose="020E0602020502020306" pitchFamily="34" charset="0"/>
              </a:rPr>
              <a:t>T</a:t>
            </a:r>
            <a:r>
              <a:rPr lang="en-GB" sz="7200" dirty="0" smtClean="0">
                <a:latin typeface="Berlin Sans FB" panose="020E0602020502020306" pitchFamily="34" charset="0"/>
              </a:rPr>
              <a:t>he </a:t>
            </a:r>
            <a:r>
              <a:rPr lang="en-GB" sz="7200" dirty="0">
                <a:latin typeface="Berlin Sans FB" panose="020E0602020502020306" pitchFamily="34" charset="0"/>
              </a:rPr>
              <a:t>Polar </a:t>
            </a:r>
            <a:r>
              <a:rPr lang="en-GB" sz="7200" dirty="0" smtClean="0">
                <a:latin typeface="Berlin Sans FB" panose="020E0602020502020306" pitchFamily="34" charset="0"/>
              </a:rPr>
              <a:t>Regions</a:t>
            </a:r>
            <a:endParaRPr lang="en-GB" sz="7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27" y="1547233"/>
            <a:ext cx="6440346" cy="36784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Berlin Sans FB" panose="020E0602020502020306" pitchFamily="34" charset="0"/>
              </a:rPr>
              <a:t>Where Are the Polar Regions?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34269" y="5501222"/>
            <a:ext cx="5158854" cy="92235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1C1C1C"/>
                </a:solidFill>
                <a:latin typeface="Berlin Sans FB" panose="020E0602020502020306" pitchFamily="34" charset="0"/>
              </a:rPr>
              <a:t>Do you recognise any other places on the map</a:t>
            </a:r>
            <a:r>
              <a:rPr lang="en-GB" sz="2000" b="1" dirty="0" smtClean="0">
                <a:solidFill>
                  <a:srgbClr val="1C1C1C"/>
                </a:solidFill>
                <a:latin typeface="Berlin Sans FB" panose="020E0602020502020306" pitchFamily="34" charset="0"/>
              </a:rPr>
              <a:t>? Can you name the continents?</a:t>
            </a:r>
            <a:endParaRPr lang="en-GB" sz="2000" b="1" dirty="0">
              <a:solidFill>
                <a:srgbClr val="1C1C1C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251" y="4582197"/>
            <a:ext cx="2958791" cy="27603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90825" y="1351129"/>
            <a:ext cx="1559668" cy="4176766"/>
            <a:chOff x="3790825" y="1495277"/>
            <a:chExt cx="1559668" cy="4023122"/>
          </a:xfrm>
        </p:grpSpPr>
        <p:sp>
          <p:nvSpPr>
            <p:cNvPr id="7" name="TextBox 6"/>
            <p:cNvSpPr txBox="1"/>
            <p:nvPr/>
          </p:nvSpPr>
          <p:spPr>
            <a:xfrm>
              <a:off x="3808581" y="4895213"/>
              <a:ext cx="1541912" cy="623186"/>
            </a:xfrm>
            <a:prstGeom prst="roundRect">
              <a:avLst/>
            </a:prstGeom>
            <a:solidFill>
              <a:srgbClr val="4EB1E5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prstClr val="white"/>
                  </a:solidFill>
                  <a:latin typeface="Berlin Sans FB" panose="020E0602020502020306" pitchFamily="34" charset="0"/>
                </a:rPr>
                <a:t>Antarctica</a:t>
              </a:r>
            </a:p>
            <a:p>
              <a:pPr algn="ctr"/>
              <a:r>
                <a:rPr lang="en-GB" sz="1600" b="1" dirty="0" smtClean="0">
                  <a:solidFill>
                    <a:prstClr val="white"/>
                  </a:solidFill>
                  <a:latin typeface="Berlin Sans FB" panose="020E0602020502020306" pitchFamily="34" charset="0"/>
                </a:rPr>
                <a:t>(South Pole)</a:t>
              </a:r>
              <a:endParaRPr lang="en-GB" sz="1600" b="1" dirty="0">
                <a:solidFill>
                  <a:prstClr val="white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90825" y="1495277"/>
              <a:ext cx="1541912" cy="623186"/>
            </a:xfrm>
            <a:prstGeom prst="roundRect">
              <a:avLst/>
            </a:prstGeom>
            <a:solidFill>
              <a:srgbClr val="4EB1E5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prstClr val="white"/>
                  </a:solidFill>
                  <a:latin typeface="Berlin Sans FB" panose="020E0602020502020306" pitchFamily="34" charset="0"/>
                </a:rPr>
                <a:t>The Arctic</a:t>
              </a:r>
            </a:p>
            <a:p>
              <a:pPr algn="ctr"/>
              <a:r>
                <a:rPr lang="en-GB" sz="1600" b="1" dirty="0" smtClean="0">
                  <a:solidFill>
                    <a:prstClr val="white"/>
                  </a:solidFill>
                  <a:latin typeface="Berlin Sans FB" panose="020E0602020502020306" pitchFamily="34" charset="0"/>
                </a:rPr>
                <a:t>(North Pole)</a:t>
              </a:r>
              <a:endParaRPr lang="en-GB" sz="1600" b="1" dirty="0">
                <a:solidFill>
                  <a:prstClr val="white"/>
                </a:solidFill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3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1" y="163772"/>
            <a:ext cx="8447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erlin Sans FB Demi" panose="020E0802020502020306" pitchFamily="34" charset="0"/>
              </a:rPr>
              <a:t>Today we are learning about the climate in the Arctic and Antarctica. </a:t>
            </a:r>
            <a:endParaRPr lang="en-GB" sz="4000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579" y="2992901"/>
            <a:ext cx="3712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EA4146"/>
                </a:solidFill>
                <a:latin typeface="Berlin Sans FB Demi" panose="020E0802020502020306" pitchFamily="34" charset="0"/>
              </a:rPr>
              <a:t>Climate – what the weather is like usually</a:t>
            </a:r>
            <a:r>
              <a:rPr lang="en-GB" sz="3200" dirty="0" smtClean="0">
                <a:solidFill>
                  <a:srgbClr val="EA4146"/>
                </a:solidFill>
                <a:latin typeface="Berlin Sans FB Demi" panose="020E0802020502020306" pitchFamily="34" charset="0"/>
              </a:rPr>
              <a:t> </a:t>
            </a:r>
            <a:endParaRPr lang="en-GB" sz="3200" dirty="0">
              <a:solidFill>
                <a:srgbClr val="EA4146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7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7023" y="1311532"/>
            <a:ext cx="7900423" cy="3871469"/>
          </a:xfrm>
          <a:prstGeom prst="roundRect">
            <a:avLst>
              <a:gd name="adj" fmla="val 4297"/>
            </a:avLst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Climate in the Arctic</a:t>
            </a:r>
          </a:p>
        </p:txBody>
      </p:sp>
      <p:sp>
        <p:nvSpPr>
          <p:cNvPr id="3" name="Rectangle 2"/>
          <p:cNvSpPr/>
          <p:nvPr/>
        </p:nvSpPr>
        <p:spPr>
          <a:xfrm>
            <a:off x="736599" y="1473201"/>
            <a:ext cx="7679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Berlin Sans FB Demi" panose="020E0802020502020306" pitchFamily="34" charset="0"/>
              </a:rPr>
              <a:t>The Arctic </a:t>
            </a:r>
            <a:r>
              <a:rPr lang="en-GB" sz="2000" dirty="0" smtClean="0">
                <a:latin typeface="Berlin Sans FB Demi" panose="020E0802020502020306" pitchFamily="34" charset="0"/>
              </a:rPr>
              <a:t>has </a:t>
            </a:r>
            <a:r>
              <a:rPr lang="en-GB" sz="2000" dirty="0">
                <a:latin typeface="Berlin Sans FB Demi" panose="020E0802020502020306" pitchFamily="34" charset="0"/>
              </a:rPr>
              <a:t>long, cold winters and short, cool summers. The winters last for about 8 months.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1579" y="2249596"/>
            <a:ext cx="5074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Berlin Sans FB Demi" panose="020E0802020502020306" pitchFamily="34" charset="0"/>
              </a:rPr>
              <a:t>In the winter, the sun is so far away from the Arctic that it doesn’t rise at all. This means it can be cold and dark for months.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1579" y="3302990"/>
            <a:ext cx="5016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Berlin Sans FB Demi" panose="020E0802020502020306" pitchFamily="34" charset="0"/>
              </a:rPr>
              <a:t>The </a:t>
            </a:r>
            <a:r>
              <a:rPr lang="en-GB" sz="2000" dirty="0" smtClean="0">
                <a:latin typeface="Berlin Sans FB Demi" panose="020E0802020502020306" pitchFamily="34" charset="0"/>
              </a:rPr>
              <a:t>temperature </a:t>
            </a:r>
            <a:r>
              <a:rPr lang="en-GB" sz="2000" dirty="0">
                <a:latin typeface="Berlin Sans FB Demi" panose="020E0802020502020306" pitchFamily="34" charset="0"/>
              </a:rPr>
              <a:t>in the Arctic </a:t>
            </a:r>
            <a:r>
              <a:rPr lang="en-GB" sz="2000" dirty="0" smtClean="0">
                <a:latin typeface="Berlin Sans FB Demi" panose="020E0802020502020306" pitchFamily="34" charset="0"/>
              </a:rPr>
              <a:t>can be as low as -34ºC </a:t>
            </a:r>
            <a:r>
              <a:rPr lang="en-GB" sz="2000" dirty="0">
                <a:latin typeface="Berlin Sans FB Demi" panose="020E0802020502020306" pitchFamily="34" charset="0"/>
              </a:rPr>
              <a:t>in the winter.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2955" y="5753674"/>
            <a:ext cx="8404318" cy="58183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>
                <a:latin typeface="Berlin Sans FB Demi" panose="020E0802020502020306" pitchFamily="34" charset="0"/>
              </a:rPr>
              <a:t>What </a:t>
            </a:r>
            <a:r>
              <a:rPr lang="en-GB" sz="2000" dirty="0" smtClean="0">
                <a:latin typeface="Berlin Sans FB Demi" panose="020E0802020502020306" pitchFamily="34" charset="0"/>
              </a:rPr>
              <a:t>do you think it would be like if you didn’t see the sun for months?</a:t>
            </a:r>
            <a:endParaRPr lang="en-GB" sz="2000" dirty="0">
              <a:latin typeface="Berlin Sans FB Demi" panose="020E0802020502020306" pitchFamily="34" charset="0"/>
            </a:endParaRPr>
          </a:p>
        </p:txBody>
      </p:sp>
      <p:pic>
        <p:nvPicPr>
          <p:cNvPr id="7" name="Picture 2" descr="Lapland, Winter, Snow, Wintry, Finland, Cold, Snowy">
            <a:extLst>
              <a:ext uri="{FF2B5EF4-FFF2-40B4-BE49-F238E27FC236}">
                <a16:creationId xmlns="" xmlns:a16="http://schemas.microsoft.com/office/drawing/2014/main" id="{EDD81911-1D26-46D7-B385-2A3FCACA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3969697"/>
            <a:ext cx="2348753" cy="1565835"/>
          </a:xfrm>
          <a:prstGeom prst="roundRect">
            <a:avLst>
              <a:gd name="adj" fmla="val 4875"/>
            </a:avLst>
          </a:prstGeom>
          <a:noFill/>
          <a:ln w="28575">
            <a:solidFill>
              <a:srgbClr val="4DB1E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/>
          <a:stretch/>
        </p:blipFill>
        <p:spPr>
          <a:xfrm>
            <a:off x="874058" y="2315818"/>
            <a:ext cx="2348753" cy="1548396"/>
          </a:xfrm>
          <a:prstGeom prst="roundRect">
            <a:avLst>
              <a:gd name="adj" fmla="val 6787"/>
            </a:avLst>
          </a:prstGeom>
          <a:ln w="28575">
            <a:solidFill>
              <a:srgbClr val="4DB1E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53514" y="4290949"/>
            <a:ext cx="5033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erlin Sans FB Demi" panose="020E0802020502020306" pitchFamily="34" charset="0"/>
              </a:rPr>
              <a:t>The Arctic is not as cold as the </a:t>
            </a:r>
            <a:r>
              <a:rPr lang="en-GB" sz="2000" dirty="0" smtClean="0">
                <a:latin typeface="Berlin Sans FB Demi" panose="020E0802020502020306" pitchFamily="34" charset="0"/>
              </a:rPr>
              <a:t>Antarctic as </a:t>
            </a:r>
            <a:r>
              <a:rPr lang="en-GB" sz="2000" dirty="0">
                <a:latin typeface="Berlin Sans FB Demi" panose="020E0802020502020306" pitchFamily="34" charset="0"/>
              </a:rPr>
              <a:t>the ocean warms the air </a:t>
            </a:r>
            <a:r>
              <a:rPr lang="en-GB" sz="2000" dirty="0" smtClean="0">
                <a:latin typeface="Berlin Sans FB Demi" panose="020E0802020502020306" pitchFamily="34" charset="0"/>
              </a:rPr>
              <a:t>a </a:t>
            </a:r>
            <a:r>
              <a:rPr lang="en-GB" sz="2000" dirty="0">
                <a:latin typeface="Berlin Sans FB Demi" panose="020E0802020502020306" pitchFamily="34" charset="0"/>
              </a:rPr>
              <a:t>little. </a:t>
            </a:r>
            <a:r>
              <a:rPr lang="en-GB" sz="2000" dirty="0" smtClean="0">
                <a:latin typeface="Berlin Sans FB Demi" panose="020E0802020502020306" pitchFamily="34" charset="0"/>
              </a:rPr>
              <a:t>In </a:t>
            </a:r>
            <a:r>
              <a:rPr lang="en-GB" sz="2000" dirty="0">
                <a:latin typeface="Berlin Sans FB Demi" panose="020E0802020502020306" pitchFamily="34" charset="0"/>
              </a:rPr>
              <a:t>some months, the northern </a:t>
            </a:r>
            <a:r>
              <a:rPr lang="en-GB" sz="2000" dirty="0" smtClean="0">
                <a:latin typeface="Berlin Sans FB Demi" panose="020E0802020502020306" pitchFamily="34" charset="0"/>
              </a:rPr>
              <a:t>lights </a:t>
            </a:r>
            <a:r>
              <a:rPr lang="en-GB" sz="2000" dirty="0">
                <a:latin typeface="Berlin Sans FB Demi" panose="020E0802020502020306" pitchFamily="34" charset="0"/>
              </a:rPr>
              <a:t>can be </a:t>
            </a:r>
            <a:r>
              <a:rPr lang="en-GB" sz="2000" dirty="0" smtClean="0">
                <a:latin typeface="Berlin Sans FB Demi" panose="020E0802020502020306" pitchFamily="34" charset="0"/>
              </a:rPr>
              <a:t>seen.</a:t>
            </a:r>
            <a:endParaRPr lang="en-GB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Climate in </a:t>
            </a:r>
            <a:r>
              <a:rPr lang="en-GB" dirty="0" smtClean="0">
                <a:latin typeface="Berlin Sans FB Demi" panose="020E0802020502020306" pitchFamily="34" charset="0"/>
              </a:rPr>
              <a:t>Antarctica</a:t>
            </a:r>
            <a:endParaRPr lang="en-GB" dirty="0"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598" y="1286934"/>
            <a:ext cx="7814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Berlin Sans FB Demi" panose="020E0802020502020306" pitchFamily="34" charset="0"/>
              </a:rPr>
              <a:t>Antarctica is the coldest and windiest place on Earth. The lowest temperature ever recorded here was -89ºC! </a:t>
            </a:r>
            <a:endParaRPr lang="en-GB" sz="2000" dirty="0" smtClean="0">
              <a:latin typeface="Berlin Sans FB Demi" panose="020E0802020502020306" pitchFamily="34" charset="0"/>
            </a:endParaRPr>
          </a:p>
          <a:p>
            <a:endParaRPr lang="en-GB" sz="2000" dirty="0">
              <a:latin typeface="Berlin Sans FB Demi" panose="020E0802020502020306" pitchFamily="34" charset="0"/>
            </a:endParaRPr>
          </a:p>
          <a:p>
            <a:r>
              <a:rPr lang="en-GB" sz="2000" dirty="0" smtClean="0">
                <a:latin typeface="Berlin Sans FB Demi" panose="020E0802020502020306" pitchFamily="34" charset="0"/>
              </a:rPr>
              <a:t>Antarctica’s </a:t>
            </a:r>
            <a:r>
              <a:rPr lang="en-GB" sz="2000" dirty="0">
                <a:latin typeface="Berlin Sans FB Demi" panose="020E0802020502020306" pitchFamily="34" charset="0"/>
              </a:rPr>
              <a:t>winter also lasts for 8 months.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6598" y="4476956"/>
            <a:ext cx="75816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Berlin Sans FB Demi" panose="020E0802020502020306" pitchFamily="34" charset="0"/>
              </a:rPr>
              <a:t>Because it is so cold, over 98% of Antarctica is permanently covered in ice. The average thickness of this ice is about one mile! </a:t>
            </a:r>
            <a:endParaRPr lang="en-GB" sz="2000" dirty="0" smtClean="0">
              <a:latin typeface="Berlin Sans FB Demi" panose="020E0802020502020306" pitchFamily="34" charset="0"/>
            </a:endParaRPr>
          </a:p>
          <a:p>
            <a:endParaRPr lang="en-GB" sz="1200" dirty="0">
              <a:latin typeface="Berlin Sans FB Demi" panose="020E0802020502020306" pitchFamily="34" charset="0"/>
            </a:endParaRPr>
          </a:p>
          <a:p>
            <a:r>
              <a:rPr lang="en-GB" sz="2000" dirty="0" smtClean="0">
                <a:latin typeface="Berlin Sans FB Demi" panose="020E0802020502020306" pitchFamily="34" charset="0"/>
              </a:rPr>
              <a:t>Antarctica </a:t>
            </a:r>
            <a:r>
              <a:rPr lang="en-GB" sz="2000" dirty="0">
                <a:latin typeface="Berlin Sans FB Demi" panose="020E0802020502020306" pitchFamily="34" charset="0"/>
              </a:rPr>
              <a:t>is also home to the driest place on Earth. There are places in Antarctica which haven’t had rain or snow in over 2 million years!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4033" y="6222864"/>
            <a:ext cx="7900423" cy="649935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>
                <a:latin typeface="Berlin Sans FB Demi" panose="020E0802020502020306" pitchFamily="34" charset="0"/>
              </a:rPr>
              <a:t>What do you think -</a:t>
            </a:r>
            <a:r>
              <a:rPr lang="en-GB" sz="2400" dirty="0" smtClean="0">
                <a:latin typeface="Berlin Sans FB Demi" panose="020E0802020502020306" pitchFamily="34" charset="0"/>
              </a:rPr>
              <a:t>89ºC would feel like?</a:t>
            </a:r>
            <a:endParaRPr lang="en-GB" sz="2400" dirty="0">
              <a:latin typeface="Berlin Sans FB Demi" panose="020E0802020502020306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11045" y="2558287"/>
            <a:ext cx="5486400" cy="1918669"/>
            <a:chOff x="1811045" y="2558287"/>
            <a:chExt cx="5486400" cy="1918669"/>
          </a:xfrm>
        </p:grpSpPr>
        <p:sp>
          <p:nvSpPr>
            <p:cNvPr id="8" name="Rounded Rectangle 7"/>
            <p:cNvSpPr/>
            <p:nvPr/>
          </p:nvSpPr>
          <p:spPr>
            <a:xfrm>
              <a:off x="1811045" y="2558287"/>
              <a:ext cx="5486400" cy="1918669"/>
            </a:xfrm>
            <a:prstGeom prst="roundRect">
              <a:avLst>
                <a:gd name="adj" fmla="val 6535"/>
              </a:avLst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4" descr="Mountains, Ice Bergs, Antarctica, Berg, Ice, Iceberg">
              <a:extLst>
                <a:ext uri="{FF2B5EF4-FFF2-40B4-BE49-F238E27FC236}">
                  <a16:creationId xmlns="" xmlns:a16="http://schemas.microsoft.com/office/drawing/2014/main" id="{83C208AF-F684-4686-81F0-DAAD17902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023" y="2675273"/>
              <a:ext cx="2535554" cy="1687729"/>
            </a:xfrm>
            <a:prstGeom prst="roundRect">
              <a:avLst>
                <a:gd name="adj" fmla="val 4685"/>
              </a:avLst>
            </a:prstGeom>
            <a:noFill/>
            <a:ln w="28575">
              <a:solidFill>
                <a:srgbClr val="4DB1E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Fryxellsee, Antarctica, Blue Ice, Lake, Mountains">
              <a:extLst>
                <a:ext uri="{FF2B5EF4-FFF2-40B4-BE49-F238E27FC236}">
                  <a16:creationId xmlns="" xmlns:a16="http://schemas.microsoft.com/office/drawing/2014/main" id="{EB243FD3-CBE5-4567-9460-055A131D32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49" r="3513"/>
            <a:stretch/>
          </p:blipFill>
          <p:spPr bwMode="auto">
            <a:xfrm>
              <a:off x="4625023" y="2675273"/>
              <a:ext cx="2535554" cy="1680000"/>
            </a:xfrm>
            <a:prstGeom prst="roundRect">
              <a:avLst>
                <a:gd name="adj" fmla="val 3583"/>
              </a:avLst>
            </a:prstGeom>
            <a:noFill/>
            <a:ln w="28575">
              <a:solidFill>
                <a:srgbClr val="4DB1E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46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1020</TotalTime>
  <Words>274</Words>
  <Application>Microsoft Office PowerPoint</Application>
  <PresentationFormat>On-screen Show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Berlin Sans FB</vt:lpstr>
      <vt:lpstr>Twinkl</vt:lpstr>
      <vt:lpstr>Arial</vt:lpstr>
      <vt:lpstr>Berlin Sans FB Demi</vt:lpstr>
      <vt:lpstr>Calibri</vt:lpstr>
      <vt:lpstr>Office Theme</vt:lpstr>
      <vt:lpstr>The Polar Regions</vt:lpstr>
      <vt:lpstr>Where Are the Polar Regions?</vt:lpstr>
      <vt:lpstr>PowerPoint Presentation</vt:lpstr>
      <vt:lpstr>Climate in the Arctic</vt:lpstr>
      <vt:lpstr>Climate in Antarctica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Teacher</cp:lastModifiedBy>
  <cp:revision>61</cp:revision>
  <dcterms:created xsi:type="dcterms:W3CDTF">2019-12-02T10:09:51Z</dcterms:created>
  <dcterms:modified xsi:type="dcterms:W3CDTF">2021-01-15T22:51:36Z</dcterms:modified>
</cp:coreProperties>
</file>