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2B300"/>
    <a:srgbClr val="CC9900"/>
    <a:srgbClr val="1DE808"/>
    <a:srgbClr val="A66BD3"/>
    <a:srgbClr val="663300"/>
    <a:srgbClr val="FFD04B"/>
    <a:srgbClr val="61BBFF"/>
    <a:srgbClr val="AC7F00"/>
    <a:srgbClr val="9A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10620E-B1EF-40CA-AA44-77A5ED989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BDA886D-9F7D-4619-B8A7-004B6ACEE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431075-C20D-47AF-B7EC-15DA589B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1F19-379E-4909-8C45-3650B04979C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990D08-8FB0-49A5-8A50-6A84E3DDA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EBF411-CC90-486C-B844-E930C8E1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59EB-5F27-420E-B056-584B4FF89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20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3EB4FE-D0AF-44CA-BCB1-B3134767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1E039AC-6382-414C-B3D7-C68388443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44C6BF-99D2-47D1-B52C-50CAE1462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1F19-379E-4909-8C45-3650B04979C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EB98C2-3EF8-47CE-AC26-0F7332DC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50BEE9-10BA-416C-B8B3-4F1EBB671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59EB-5F27-420E-B056-584B4FF89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19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592CCA2-84F4-40E8-AF0A-0D1B2E279C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008E636-0AEC-4B2C-B8BF-E8A885AE6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E86D9C-F4A7-476D-ADBC-7B935BA73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1F19-379E-4909-8C45-3650B04979C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59D8DC-F5A9-4E87-918D-CA2D7DED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690E9B-2FA4-4041-8775-E72ECCD8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59EB-5F27-420E-B056-584B4FF89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5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2E8B5E-000D-4598-9FE2-02734202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62EA6F-23F2-40FF-8305-D0BFBB216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786B0B-7CAB-4F35-947A-061EAB9CA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1F19-379E-4909-8C45-3650B04979C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71B4FC-2D83-4958-8453-9CE92FC2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338520-6B4F-4527-8F53-1D7F7179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59EB-5F27-420E-B056-584B4FF89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71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4D901D-8647-43B6-865A-601C11F4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74DD7A-2D67-451E-B345-C7FA0F840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002525-117F-40E8-BEF5-78530EB0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1F19-379E-4909-8C45-3650B04979C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123CB1-3483-4F2A-AEAA-62F5B5193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81283D-D174-4E26-95D5-0FC5725E7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59EB-5F27-420E-B056-584B4FF89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91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683607-B47A-45FA-A38E-3AF60CFB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3B2141-1F0E-424B-9800-72549D2D4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EA01D4-A83D-4467-BCE7-CCC422685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D9A3A6C-87C8-4FF1-91D2-563F1421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1F19-379E-4909-8C45-3650B04979C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B111F7-F5A0-4331-BBA1-03CFFA92E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0954A-BB55-416E-B92B-1A0B8C01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59EB-5F27-420E-B056-584B4FF89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48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4ED306-733D-4768-B197-F2F04791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8948D3-F337-47F9-9EB8-73695192F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158162-C544-4CD7-8221-5FC01E19C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BFCF046-FAD2-4E32-88EE-342C17E36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F7EFB9-73FE-43FA-B79C-7F0A3DCED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E3C2860-B649-4200-9953-7D12505D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1F19-379E-4909-8C45-3650B04979C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7566D81-E7D9-4102-A8AC-89A46B4C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30BB1C6-0C2A-42A5-80DA-E98F71A0F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59EB-5F27-420E-B056-584B4FF89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4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00539E-4689-4290-9773-6282A736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0BB4252-B5AA-4953-9191-FB25F2A5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1F19-379E-4909-8C45-3650B04979C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E1D5F25-1D4D-48F1-9A41-2655109F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3C6B8E0-9BE4-47C8-BA2A-1F541A0D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59EB-5F27-420E-B056-584B4FF89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8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7845E2B-E790-43B3-9A02-AA031C7F5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1F19-379E-4909-8C45-3650B04979C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A18D50B-AF04-45F3-8D9C-1F98152A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2344D4-3931-43B9-9385-449087E5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59EB-5F27-420E-B056-584B4FF89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73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A0DBE6-8635-4B6D-A489-B00F4D38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1E0F34-AE81-4F2E-80A9-1D2721A17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D5868F-BF8E-425F-8908-3F872CE05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1A41C97-78CB-462C-9031-2277E7C1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1F19-379E-4909-8C45-3650B04979C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BCCD02-D2ED-4FDD-8D13-F115B5860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AD772BD-713B-4E5E-BE95-97116B60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59EB-5F27-420E-B056-584B4FF89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13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260E15-9A00-44AE-A7BF-9A0298FB9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9D31B6-BC57-4C66-8AD3-E0EE599DF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C500B89-0D6B-4910-B92A-105DF2B0C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F1E6AC5-DA4E-48DE-985F-666F49E1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1F19-379E-4909-8C45-3650B04979C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56AD748-C603-4FEE-9C52-16A98383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4BDD8AA-8DA6-40FF-9424-A02D277C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59EB-5F27-420E-B056-584B4FF89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53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6BD3"/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CB68797-D3BD-4E89-81F0-E1D6B2F39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FF2830-2A20-4460-B11B-E5FE75F85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4E771B-EF3B-4D00-A8D1-8B7F07E73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E1F19-379E-4909-8C45-3650B04979C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563A2B-3474-4AAF-9D3B-079107315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AD1A1F-2170-4D8D-8CE9-807E77540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959EB-5F27-420E-B056-584B4FF89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84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820CEF-24B3-499F-A00F-015764388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269" y="0"/>
            <a:ext cx="11701461" cy="894081"/>
          </a:xfrm>
        </p:spPr>
        <p:txBody>
          <a:bodyPr>
            <a:norm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R.E. SPECIAL OBJECTS AND SYMBOLS</a:t>
            </a:r>
            <a:endParaRPr lang="en-GB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AA219A5-73AF-46E3-A4A8-A3E8382AE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05320"/>
            <a:ext cx="12192000" cy="1069727"/>
          </a:xfrm>
        </p:spPr>
        <p:txBody>
          <a:bodyPr>
            <a:no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UNDERSTANDING SYMBOLS</a:t>
            </a:r>
            <a:endParaRPr lang="en-GB" sz="72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23A198-C0D6-44FA-B7C2-0CBABAF16149}"/>
              </a:ext>
            </a:extLst>
          </p:cNvPr>
          <p:cNvSpPr txBox="1"/>
          <p:nvPr/>
        </p:nvSpPr>
        <p:spPr>
          <a:xfrm>
            <a:off x="1892413" y="2224649"/>
            <a:ext cx="3182419" cy="3046988"/>
          </a:xfrm>
          <a:prstGeom prst="rect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2060"/>
                </a:solidFill>
              </a:rPr>
              <a:t>LO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1.To understand what a symbol is.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2. To reflect on the meaning of symbols.</a:t>
            </a:r>
          </a:p>
        </p:txBody>
      </p:sp>
      <p:pic>
        <p:nvPicPr>
          <p:cNvPr id="4" name="Picture 2" descr="Heart symbol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899" y="1975047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8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1AF6239-010A-4BFE-85BC-8539B48BC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9013" y="2300067"/>
            <a:ext cx="4419336" cy="3025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AA219A5-73AF-46E3-A4A8-A3E8382AE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7824"/>
            <a:ext cx="12191999" cy="1636304"/>
          </a:xfrm>
        </p:spPr>
        <p:txBody>
          <a:bodyPr>
            <a:normAutofit/>
          </a:bodyPr>
          <a:lstStyle/>
          <a:p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SYMBOL HUNT!</a:t>
            </a:r>
            <a:endParaRPr lang="en-GB" sz="80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23A198-C0D6-44FA-B7C2-0CBABAF16149}"/>
              </a:ext>
            </a:extLst>
          </p:cNvPr>
          <p:cNvSpPr txBox="1"/>
          <p:nvPr/>
        </p:nvSpPr>
        <p:spPr>
          <a:xfrm>
            <a:off x="243840" y="1449265"/>
            <a:ext cx="11684000" cy="7360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WHAT SYMBOLS CAN YOU SEE IN THE IMAGES BELOW?</a:t>
            </a:r>
          </a:p>
        </p:txBody>
      </p:sp>
      <p:pic>
        <p:nvPicPr>
          <p:cNvPr id="2050" name="Picture 2" descr="Magnifying glass free vector download (2,553 Free vector) for commercial  use. format: ai, eps, cdr, svg vector illustration graphic art design">
            <a:extLst>
              <a:ext uri="{FF2B5EF4-FFF2-40B4-BE49-F238E27FC236}">
                <a16:creationId xmlns="" xmlns:a16="http://schemas.microsoft.com/office/drawing/2014/main" id="{34AFB868-7EA0-4DAD-8FAE-5D1D18738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9864" y1="47011" x2="93188" y2="92663"/>
                        <a14:foregroundMark x1="55313" y1="50815" x2="96730" y2="89946"/>
                        <a14:foregroundMark x1="95913" y1="91576" x2="44687" y2="43478"/>
                        <a14:foregroundMark x1="24523" y1="2446" x2="33515" y2="1630"/>
                        <a14:foregroundMark x1="20163" y1="2446" x2="29700" y2="1087"/>
                        <a14:foregroundMark x1="29700" y1="1087" x2="41962" y2="1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" y="205282"/>
            <a:ext cx="1538047" cy="154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agnifying glass free vector download (2,553 Free vector) for commercial  use. format: ai, eps, cdr, svg vector illustration graphic art design">
            <a:extLst>
              <a:ext uri="{FF2B5EF4-FFF2-40B4-BE49-F238E27FC236}">
                <a16:creationId xmlns="" xmlns:a16="http://schemas.microsoft.com/office/drawing/2014/main" id="{FE281353-F3BD-4F51-8775-3F9F19B86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9864" y1="47011" x2="93188" y2="92663"/>
                        <a14:foregroundMark x1="55313" y1="50815" x2="96730" y2="89946"/>
                        <a14:foregroundMark x1="95913" y1="91576" x2="44687" y2="43478"/>
                        <a14:foregroundMark x1="24523" y1="2446" x2="33515" y2="1630"/>
                        <a14:foregroundMark x1="20163" y1="2446" x2="29700" y2="1087"/>
                        <a14:foregroundMark x1="29700" y1="1087" x2="41962" y2="1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3887" y="205282"/>
            <a:ext cx="1642033" cy="154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55C3A2F-4A0F-44CD-8DDD-DB2AA402F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89" y="2399302"/>
            <a:ext cx="4260300" cy="27213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878609-BD1A-4008-BCCE-F935E6CC3B3C}"/>
              </a:ext>
            </a:extLst>
          </p:cNvPr>
          <p:cNvSpPr txBox="1"/>
          <p:nvPr/>
        </p:nvSpPr>
        <p:spPr>
          <a:xfrm>
            <a:off x="484289" y="5234766"/>
            <a:ext cx="3596639" cy="141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-1 POINT FOR EACH SYMBOL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-2 POINTS IF YOU CAN IDENTIFY THE MEANING!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6148" name="Picture 4" descr="England player profile: Raheem Sterling">
            <a:extLst>
              <a:ext uri="{FF2B5EF4-FFF2-40B4-BE49-F238E27FC236}">
                <a16:creationId xmlns="" xmlns:a16="http://schemas.microsoft.com/office/drawing/2014/main" id="{C86D3A76-5659-4067-B5F7-BEA8A7EF9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928" y="1857736"/>
            <a:ext cx="4591861" cy="47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25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1AF6239-010A-4BFE-85BC-8539B48BC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06412" y="2259906"/>
            <a:ext cx="3521768" cy="24106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AA219A5-73AF-46E3-A4A8-A3E8382AE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7824"/>
            <a:ext cx="12191999" cy="1636304"/>
          </a:xfrm>
        </p:spPr>
        <p:txBody>
          <a:bodyPr>
            <a:normAutofit/>
          </a:bodyPr>
          <a:lstStyle/>
          <a:p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SYMBOL HUNT!</a:t>
            </a:r>
            <a:endParaRPr lang="en-GB" sz="80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23A198-C0D6-44FA-B7C2-0CBABAF16149}"/>
              </a:ext>
            </a:extLst>
          </p:cNvPr>
          <p:cNvSpPr txBox="1"/>
          <p:nvPr/>
        </p:nvSpPr>
        <p:spPr>
          <a:xfrm>
            <a:off x="243840" y="1449265"/>
            <a:ext cx="11684000" cy="7360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WHAT SYMBOLS CAN YOU SEE IN THE IMAGES BELOW?</a:t>
            </a:r>
          </a:p>
        </p:txBody>
      </p:sp>
      <p:pic>
        <p:nvPicPr>
          <p:cNvPr id="2050" name="Picture 2" descr="Magnifying glass free vector download (2,553 Free vector) for commercial  use. format: ai, eps, cdr, svg vector illustration graphic art design">
            <a:extLst>
              <a:ext uri="{FF2B5EF4-FFF2-40B4-BE49-F238E27FC236}">
                <a16:creationId xmlns="" xmlns:a16="http://schemas.microsoft.com/office/drawing/2014/main" id="{34AFB868-7EA0-4DAD-8FAE-5D1D18738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9864" y1="47011" x2="93188" y2="92663"/>
                        <a14:foregroundMark x1="55313" y1="50815" x2="96730" y2="89946"/>
                        <a14:foregroundMark x1="95913" y1="91576" x2="44687" y2="43478"/>
                        <a14:foregroundMark x1="24523" y1="2446" x2="33515" y2="1630"/>
                        <a14:foregroundMark x1="20163" y1="2446" x2="29700" y2="1087"/>
                        <a14:foregroundMark x1="29700" y1="1087" x2="41962" y2="1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" y="205282"/>
            <a:ext cx="1538047" cy="154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agnifying glass free vector download (2,553 Free vector) for commercial  use. format: ai, eps, cdr, svg vector illustration graphic art design">
            <a:extLst>
              <a:ext uri="{FF2B5EF4-FFF2-40B4-BE49-F238E27FC236}">
                <a16:creationId xmlns="" xmlns:a16="http://schemas.microsoft.com/office/drawing/2014/main" id="{FE281353-F3BD-4F51-8775-3F9F19B86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9864" y1="47011" x2="93188" y2="92663"/>
                        <a14:foregroundMark x1="55313" y1="50815" x2="96730" y2="89946"/>
                        <a14:foregroundMark x1="95913" y1="91576" x2="44687" y2="43478"/>
                        <a14:foregroundMark x1="24523" y1="2446" x2="33515" y2="1630"/>
                        <a14:foregroundMark x1="20163" y1="2446" x2="29700" y2="1087"/>
                        <a14:foregroundMark x1="29700" y1="1087" x2="41962" y2="1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3887" y="205282"/>
            <a:ext cx="1642033" cy="154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55C3A2F-4A0F-44CD-8DDD-DB2AA402F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89" y="2399302"/>
            <a:ext cx="3559045" cy="227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878609-BD1A-4008-BCCE-F935E6CC3B3C}"/>
              </a:ext>
            </a:extLst>
          </p:cNvPr>
          <p:cNvSpPr txBox="1"/>
          <p:nvPr/>
        </p:nvSpPr>
        <p:spPr>
          <a:xfrm>
            <a:off x="125807" y="4672701"/>
            <a:ext cx="3815927" cy="1879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rainbow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is a symbol of thanks for the NHS. Rainbows come when there is rain and sun – what might the message be? </a:t>
            </a:r>
          </a:p>
        </p:txBody>
      </p:sp>
      <p:pic>
        <p:nvPicPr>
          <p:cNvPr id="6148" name="Picture 4" descr="England player profile: Raheem Sterling">
            <a:extLst>
              <a:ext uri="{FF2B5EF4-FFF2-40B4-BE49-F238E27FC236}">
                <a16:creationId xmlns="" xmlns:a16="http://schemas.microsoft.com/office/drawing/2014/main" id="{C86D3A76-5659-4067-B5F7-BEA8A7EF9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13" y="3886275"/>
            <a:ext cx="2594192" cy="270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A89BDD9-B570-4746-880D-F64FE124684E}"/>
              </a:ext>
            </a:extLst>
          </p:cNvPr>
          <p:cNvSpPr txBox="1"/>
          <p:nvPr/>
        </p:nvSpPr>
        <p:spPr>
          <a:xfrm>
            <a:off x="4021297" y="2259906"/>
            <a:ext cx="4405552" cy="2341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tick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is the symbol of the sportswear brand Nike. The </a:t>
            </a:r>
            <a:r>
              <a:rPr lang="en-US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three lions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are the symbol of the England football team. Lions are brave and strong.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2ECCFF2-EE28-41F3-AC24-3D3F7852A73C}"/>
              </a:ext>
            </a:extLst>
          </p:cNvPr>
          <p:cNvSpPr txBox="1"/>
          <p:nvPr/>
        </p:nvSpPr>
        <p:spPr>
          <a:xfrm>
            <a:off x="7522288" y="4773101"/>
            <a:ext cx="4405552" cy="1879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This red symbol tells drivers ‘do not enter.’ Red is often the colour of danger or warning. With the white stripe, it grabs our attention.</a:t>
            </a:r>
          </a:p>
        </p:txBody>
      </p:sp>
    </p:spTree>
    <p:extLst>
      <p:ext uri="{BB962C8B-B14F-4D97-AF65-F5344CB8AC3E}">
        <p14:creationId xmlns:p14="http://schemas.microsoft.com/office/powerpoint/2010/main" val="35161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AA219A5-73AF-46E3-A4A8-A3E8382AE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1" y="294723"/>
            <a:ext cx="10088878" cy="995826"/>
          </a:xfrm>
        </p:spPr>
        <p:txBody>
          <a:bodyPr>
            <a:normAutofit fontScale="92500" lnSpcReduction="10000"/>
          </a:bodyPr>
          <a:lstStyle/>
          <a:p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OUR OWN SYMBOLS</a:t>
            </a:r>
            <a:endParaRPr lang="en-GB" sz="80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709540A-D37F-4384-ABBA-ABF970897A8A}"/>
              </a:ext>
            </a:extLst>
          </p:cNvPr>
          <p:cNvSpPr txBox="1"/>
          <p:nvPr/>
        </p:nvSpPr>
        <p:spPr>
          <a:xfrm>
            <a:off x="188985" y="1622067"/>
            <a:ext cx="8249285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FF00"/>
                </a:solidFill>
                <a:latin typeface="Berlin Sans FB Demi" panose="020E0802020502020306" pitchFamily="34" charset="0"/>
              </a:rPr>
              <a:t>DISCUSS </a:t>
            </a:r>
            <a:r>
              <a:rPr lang="en-US" sz="3000" dirty="0" smtClean="0">
                <a:solidFill>
                  <a:srgbClr val="00FF00"/>
                </a:solidFill>
                <a:latin typeface="Berlin Sans FB Demi" panose="020E0802020502020306" pitchFamily="34" charset="0"/>
              </a:rPr>
              <a:t>: </a:t>
            </a:r>
            <a:endParaRPr lang="en-US" sz="3000" dirty="0">
              <a:solidFill>
                <a:srgbClr val="00FF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3000" dirty="0">
                <a:solidFill>
                  <a:srgbClr val="00FF00"/>
                </a:solidFill>
                <a:latin typeface="Berlin Sans FB Demi" panose="020E0802020502020306" pitchFamily="34" charset="0"/>
              </a:rPr>
              <a:t>How could you describe yourself? </a:t>
            </a:r>
            <a:endParaRPr lang="en-US" sz="3000" dirty="0" smtClean="0">
              <a:solidFill>
                <a:srgbClr val="00FF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3000" dirty="0" smtClean="0">
                <a:solidFill>
                  <a:srgbClr val="00FF00"/>
                </a:solidFill>
                <a:latin typeface="Berlin Sans FB Demi" panose="020E0802020502020306" pitchFamily="34" charset="0"/>
              </a:rPr>
              <a:t>Year One -Can </a:t>
            </a:r>
            <a:r>
              <a:rPr lang="en-US" sz="3000" dirty="0">
                <a:solidFill>
                  <a:srgbClr val="00FF00"/>
                </a:solidFill>
                <a:latin typeface="Berlin Sans FB Demi" panose="020E0802020502020306" pitchFamily="34" charset="0"/>
              </a:rPr>
              <a:t>you think of some adjectives? </a:t>
            </a:r>
            <a:r>
              <a:rPr lang="en-US" sz="3000" dirty="0" smtClean="0">
                <a:solidFill>
                  <a:srgbClr val="00FF00"/>
                </a:solidFill>
                <a:latin typeface="Berlin Sans FB Demi" panose="020E0802020502020306" pitchFamily="34" charset="0"/>
              </a:rPr>
              <a:t>Year Two - What </a:t>
            </a:r>
            <a:r>
              <a:rPr lang="en-US" sz="3000" dirty="0">
                <a:solidFill>
                  <a:srgbClr val="00FF00"/>
                </a:solidFill>
                <a:latin typeface="Berlin Sans FB Demi" panose="020E0802020502020306" pitchFamily="34" charset="0"/>
              </a:rPr>
              <a:t>about </a:t>
            </a:r>
            <a:r>
              <a:rPr lang="en-US" sz="3000" dirty="0" smtClean="0">
                <a:solidFill>
                  <a:srgbClr val="00FF00"/>
                </a:solidFill>
                <a:latin typeface="Berlin Sans FB Demi" panose="020E0802020502020306" pitchFamily="34" charset="0"/>
              </a:rPr>
              <a:t>some similes</a:t>
            </a:r>
            <a:r>
              <a:rPr lang="en-US" sz="3000" dirty="0">
                <a:solidFill>
                  <a:srgbClr val="00FF00"/>
                </a:solidFill>
                <a:latin typeface="Berlin Sans FB Demi" panose="020E0802020502020306" pitchFamily="34" charset="0"/>
              </a:rPr>
              <a:t>?</a:t>
            </a:r>
          </a:p>
          <a:p>
            <a:pPr algn="ctr"/>
            <a:endParaRPr lang="en-US" sz="3000" dirty="0">
              <a:solidFill>
                <a:srgbClr val="00FF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3000" dirty="0">
                <a:solidFill>
                  <a:srgbClr val="00FF00"/>
                </a:solidFill>
                <a:latin typeface="Berlin Sans FB Demi" panose="020E0802020502020306" pitchFamily="34" charset="0"/>
              </a:rPr>
              <a:t>WHAT YOU ARE LIKE ON THE OUTSIDE</a:t>
            </a:r>
          </a:p>
          <a:p>
            <a:pPr algn="ctr"/>
            <a:r>
              <a:rPr lang="en-US" sz="3000" dirty="0">
                <a:solidFill>
                  <a:srgbClr val="00FF00"/>
                </a:solidFill>
                <a:latin typeface="Berlin Sans FB Demi" panose="020E0802020502020306" pitchFamily="34" charset="0"/>
              </a:rPr>
              <a:t>e.g. tall like a giraffe.</a:t>
            </a:r>
          </a:p>
          <a:p>
            <a:pPr algn="ctr"/>
            <a:endParaRPr lang="en-US" sz="3000" dirty="0">
              <a:solidFill>
                <a:srgbClr val="00FF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3000" dirty="0">
                <a:solidFill>
                  <a:srgbClr val="00FF00"/>
                </a:solidFill>
                <a:latin typeface="Berlin Sans FB Demi" panose="020E0802020502020306" pitchFamily="34" charset="0"/>
              </a:rPr>
              <a:t>WHAT ARE YOU LIKE ON THE INSIDE</a:t>
            </a:r>
          </a:p>
          <a:p>
            <a:pPr algn="ctr"/>
            <a:r>
              <a:rPr lang="en-US" sz="3000" dirty="0">
                <a:solidFill>
                  <a:srgbClr val="00FF00"/>
                </a:solidFill>
                <a:latin typeface="Berlin Sans FB Demi" panose="020E0802020502020306" pitchFamily="34" charset="0"/>
              </a:rPr>
              <a:t>e.g. a good team player, like a meerkat!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7D2885-741C-4CC7-8237-A678E48F6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320" y="2059990"/>
            <a:ext cx="3200400" cy="2416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AFD8B10-8D43-4B52-8474-F04F89B9E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320" y="4659760"/>
            <a:ext cx="3200400" cy="18971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987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AA219A5-73AF-46E3-A4A8-A3E8382AE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1" y="294723"/>
            <a:ext cx="10088878" cy="995826"/>
          </a:xfrm>
        </p:spPr>
        <p:txBody>
          <a:bodyPr>
            <a:normAutofit fontScale="92500" lnSpcReduction="10000"/>
          </a:bodyPr>
          <a:lstStyle/>
          <a:p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OUR OWN SYMBOLS</a:t>
            </a:r>
            <a:endParaRPr lang="en-GB" sz="80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23A198-C0D6-44FA-B7C2-0CBABAF16149}"/>
              </a:ext>
            </a:extLst>
          </p:cNvPr>
          <p:cNvSpPr txBox="1"/>
          <p:nvPr/>
        </p:nvSpPr>
        <p:spPr>
          <a:xfrm>
            <a:off x="488315" y="1290549"/>
            <a:ext cx="1160144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DESIGNING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OUR SYMBOLS!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709540A-D37F-4384-ABBA-ABF970897A8A}"/>
              </a:ext>
            </a:extLst>
          </p:cNvPr>
          <p:cNvSpPr txBox="1"/>
          <p:nvPr/>
        </p:nvSpPr>
        <p:spPr>
          <a:xfrm>
            <a:off x="1971357" y="2159766"/>
            <a:ext cx="8249285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Berlin Sans FB Demi" panose="020E0802020502020306" pitchFamily="34" charset="0"/>
              </a:rPr>
              <a:t>C</a:t>
            </a:r>
            <a:r>
              <a:rPr lang="en-US" sz="2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reate </a:t>
            </a:r>
            <a:r>
              <a:rPr lang="en-US" sz="2600" dirty="0">
                <a:solidFill>
                  <a:schemeClr val="bg1"/>
                </a:solidFill>
                <a:latin typeface="Berlin Sans FB Demi" panose="020E0802020502020306" pitchFamily="34" charset="0"/>
              </a:rPr>
              <a:t>your own symbol to represent you!</a:t>
            </a:r>
          </a:p>
          <a:p>
            <a:pPr algn="ctr"/>
            <a:endParaRPr lang="en-US" sz="2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Berlin Sans FB Demi" panose="020E0802020502020306" pitchFamily="34" charset="0"/>
              </a:rPr>
              <a:t>In your symbol, include details about:</a:t>
            </a: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Berlin Sans FB Demi" panose="020E0802020502020306" pitchFamily="34" charset="0"/>
              </a:rPr>
              <a:t>-What you are like on the outside</a:t>
            </a: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Berlin Sans FB Demi" panose="020E0802020502020306" pitchFamily="34" charset="0"/>
              </a:rPr>
              <a:t>-What you are like on the inside</a:t>
            </a:r>
          </a:p>
          <a:p>
            <a:pPr algn="ctr"/>
            <a:endParaRPr lang="en-US" sz="2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Berlin Sans FB Demi" panose="020E0802020502020306" pitchFamily="34" charset="0"/>
              </a:rPr>
              <a:t>Think about what different colours and shapes represent. Keep your symbol simple!</a:t>
            </a:r>
          </a:p>
          <a:p>
            <a:pPr algn="ctr"/>
            <a:endParaRPr lang="en-US" sz="2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Berlin Sans FB Demi" panose="020E0802020502020306" pitchFamily="34" charset="0"/>
              </a:rPr>
              <a:t>See the examples on the next slides.</a:t>
            </a:r>
          </a:p>
        </p:txBody>
      </p:sp>
    </p:spTree>
    <p:extLst>
      <p:ext uri="{BB962C8B-B14F-4D97-AF65-F5344CB8AC3E}">
        <p14:creationId xmlns:p14="http://schemas.microsoft.com/office/powerpoint/2010/main" val="200005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AA219A5-73AF-46E3-A4A8-A3E8382AE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1" y="294723"/>
            <a:ext cx="10088878" cy="995826"/>
          </a:xfrm>
        </p:spPr>
        <p:txBody>
          <a:bodyPr>
            <a:normAutofit fontScale="92500" lnSpcReduction="10000"/>
          </a:bodyPr>
          <a:lstStyle/>
          <a:p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EXAMPLE SYMBOL</a:t>
            </a:r>
            <a:endParaRPr lang="en-GB" sz="80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9218" name="Picture 2" descr="Night Sky Circle Painting | Circle painting, Vinyl record art, Vinyl art  paint">
            <a:extLst>
              <a:ext uri="{FF2B5EF4-FFF2-40B4-BE49-F238E27FC236}">
                <a16:creationId xmlns="" xmlns:a16="http://schemas.microsoft.com/office/drawing/2014/main" id="{B2443DD6-BF97-460A-9124-507DC67F1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167" y="1342277"/>
            <a:ext cx="5193665" cy="52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anda vector, 15 x EPS | Binatang, Hewan, Ilustrasi karakter">
            <a:extLst>
              <a:ext uri="{FF2B5EF4-FFF2-40B4-BE49-F238E27FC236}">
                <a16:creationId xmlns="" xmlns:a16="http://schemas.microsoft.com/office/drawing/2014/main" id="{2B14C2A0-2148-4876-81E7-3803BDE76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76" l="0" r="100000">
                        <a14:foregroundMark x1="10800" y1="74554" x2="24400" y2="57050"/>
                        <a14:foregroundMark x1="56800" y1="82820" x2="54400" y2="55592"/>
                        <a14:foregroundMark x1="8600" y1="69692" x2="22000" y2="56726"/>
                        <a14:foregroundMark x1="32600" y1="48298" x2="75600" y2="8428"/>
                        <a14:foregroundMark x1="81600" y1="38250" x2="11800" y2="13290"/>
                        <a14:foregroundMark x1="15600" y1="37439" x2="44000" y2="3566"/>
                        <a14:foregroundMark x1="44000" y1="3566" x2="81400" y2="27715"/>
                        <a14:foregroundMark x1="51800" y1="47164" x2="76600" y2="32091"/>
                        <a14:foregroundMark x1="28000" y1="29498" x2="71400" y2="25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15" y="2274032"/>
            <a:ext cx="3061970" cy="37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D5562916-79B3-4187-ACDC-67145C30E5CA}"/>
              </a:ext>
            </a:extLst>
          </p:cNvPr>
          <p:cNvSpPr/>
          <p:nvPr/>
        </p:nvSpPr>
        <p:spPr>
          <a:xfrm>
            <a:off x="2834640" y="3679993"/>
            <a:ext cx="660400" cy="45212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362DB1F-A313-4241-8A1A-81DD76CFCF58}"/>
              </a:ext>
            </a:extLst>
          </p:cNvPr>
          <p:cNvSpPr txBox="1"/>
          <p:nvPr/>
        </p:nvSpPr>
        <p:spPr>
          <a:xfrm>
            <a:off x="153671" y="2608619"/>
            <a:ext cx="2680969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My symbol includes a panda because I am big but gentle.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D25549-3094-4BEA-96A4-1499013A7A7F}"/>
              </a:ext>
            </a:extLst>
          </p:cNvPr>
          <p:cNvSpPr txBox="1"/>
          <p:nvPr/>
        </p:nvSpPr>
        <p:spPr>
          <a:xfrm>
            <a:off x="9135111" y="1936840"/>
            <a:ext cx="2680969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used a starry sky because I want to ‘reach for the stars’ and achieve great things.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7052667A-064E-40A3-BE82-25120A7DCF47}"/>
              </a:ext>
            </a:extLst>
          </p:cNvPr>
          <p:cNvSpPr/>
          <p:nvPr/>
        </p:nvSpPr>
        <p:spPr>
          <a:xfrm rot="10800000">
            <a:off x="8637271" y="3608873"/>
            <a:ext cx="660400" cy="45212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AA219A5-73AF-46E3-A4A8-A3E8382AE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1" y="294723"/>
            <a:ext cx="10088878" cy="995826"/>
          </a:xfrm>
        </p:spPr>
        <p:txBody>
          <a:bodyPr>
            <a:normAutofit fontScale="92500" lnSpcReduction="10000"/>
          </a:bodyPr>
          <a:lstStyle/>
          <a:p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EXAMPLE SYMBOL</a:t>
            </a:r>
            <a:endParaRPr lang="en-GB" sz="80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D5562916-79B3-4187-ACDC-67145C30E5CA}"/>
              </a:ext>
            </a:extLst>
          </p:cNvPr>
          <p:cNvSpPr/>
          <p:nvPr/>
        </p:nvSpPr>
        <p:spPr>
          <a:xfrm>
            <a:off x="2834640" y="3679993"/>
            <a:ext cx="660400" cy="45212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362DB1F-A313-4241-8A1A-81DD76CFCF58}"/>
              </a:ext>
            </a:extLst>
          </p:cNvPr>
          <p:cNvSpPr txBox="1"/>
          <p:nvPr/>
        </p:nvSpPr>
        <p:spPr>
          <a:xfrm>
            <a:off x="153671" y="2608619"/>
            <a:ext cx="2680969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used a lightbulb because I have good ideas!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D25549-3094-4BEA-96A4-1499013A7A7F}"/>
              </a:ext>
            </a:extLst>
          </p:cNvPr>
          <p:cNvSpPr txBox="1"/>
          <p:nvPr/>
        </p:nvSpPr>
        <p:spPr>
          <a:xfrm>
            <a:off x="9135111" y="1936840"/>
            <a:ext cx="2680969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used a blue and green background because I care about planet Earth.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7052667A-064E-40A3-BE82-25120A7DCF47}"/>
              </a:ext>
            </a:extLst>
          </p:cNvPr>
          <p:cNvSpPr/>
          <p:nvPr/>
        </p:nvSpPr>
        <p:spPr>
          <a:xfrm rot="10800000">
            <a:off x="8637271" y="3608873"/>
            <a:ext cx="660400" cy="45212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 descr="Free Blue and Green Diagonal Stripes Background Illustration">
            <a:extLst>
              <a:ext uri="{FF2B5EF4-FFF2-40B4-BE49-F238E27FC236}">
                <a16:creationId xmlns="" xmlns:a16="http://schemas.microsoft.com/office/drawing/2014/main" id="{BADE53D0-D0CD-4623-B30D-CF4BD6C80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19" y="1795800"/>
            <a:ext cx="4319272" cy="42205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75083E1-EE22-4817-A7E6-15D8AED76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0000" y1="89362" x2="63864" y2="71180"/>
                        <a14:foregroundMark x1="60455" y1="87041" x2="29545" y2="36944"/>
                        <a14:foregroundMark x1="39545" y1="60928" x2="39545" y2="60928"/>
                        <a14:foregroundMark x1="43182" y1="68279" x2="39773" y2="25919"/>
                        <a14:foregroundMark x1="30227" y1="36557" x2="45455" y2="23017"/>
                        <a14:foregroundMark x1="24545" y1="63250" x2="26591" y2="59961"/>
                        <a14:foregroundMark x1="14773" y1="55513" x2="21136" y2="52224"/>
                        <a14:foregroundMark x1="9545" y1="44101" x2="15682" y2="42747"/>
                        <a14:foregroundMark x1="9545" y1="28820" x2="16136" y2="30368"/>
                        <a14:foregroundMark x1="16591" y1="15861" x2="21136" y2="19923"/>
                        <a14:foregroundMark x1="32273" y1="5996" x2="34545" y2="12379"/>
                        <a14:foregroundMark x1="51591" y1="2128" x2="51591" y2="9091"/>
                        <a14:foregroundMark x1="72045" y1="6963" x2="68409" y2="13733"/>
                        <a14:foregroundMark x1="86818" y1="16634" x2="82727" y2="20309"/>
                        <a14:foregroundMark x1="86818" y1="30948" x2="94091" y2="28627"/>
                        <a14:foregroundMark x1="87955" y1="43133" x2="94773" y2="42940"/>
                        <a14:foregroundMark x1="83182" y1="53385" x2="87955" y2="54159"/>
                        <a14:foregroundMark x1="76591" y1="60348" x2="79318" y2="626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8165" y="2187472"/>
            <a:ext cx="3292475" cy="386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8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AA219A5-73AF-46E3-A4A8-A3E8382AE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1" y="294723"/>
            <a:ext cx="10088878" cy="995826"/>
          </a:xfrm>
        </p:spPr>
        <p:txBody>
          <a:bodyPr>
            <a:normAutofit fontScale="92500" lnSpcReduction="10000"/>
          </a:bodyPr>
          <a:lstStyle/>
          <a:p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EXAMPLE SYMBOL</a:t>
            </a:r>
            <a:endParaRPr lang="en-GB" sz="80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D5562916-79B3-4187-ACDC-67145C30E5CA}"/>
              </a:ext>
            </a:extLst>
          </p:cNvPr>
          <p:cNvSpPr/>
          <p:nvPr/>
        </p:nvSpPr>
        <p:spPr>
          <a:xfrm>
            <a:off x="2834640" y="3679993"/>
            <a:ext cx="660400" cy="45212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362DB1F-A313-4241-8A1A-81DD76CFCF58}"/>
              </a:ext>
            </a:extLst>
          </p:cNvPr>
          <p:cNvSpPr txBox="1"/>
          <p:nvPr/>
        </p:nvSpPr>
        <p:spPr>
          <a:xfrm>
            <a:off x="153672" y="2311438"/>
            <a:ext cx="2680969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mouse represents how small, timid and determined I am.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D25549-3094-4BEA-96A4-1499013A7A7F}"/>
              </a:ext>
            </a:extLst>
          </p:cNvPr>
          <p:cNvSpPr txBox="1"/>
          <p:nvPr/>
        </p:nvSpPr>
        <p:spPr>
          <a:xfrm>
            <a:off x="9298941" y="2116176"/>
            <a:ext cx="2680969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background is the colours of the Indian flag. India is where I come from.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7052667A-064E-40A3-BE82-25120A7DCF47}"/>
              </a:ext>
            </a:extLst>
          </p:cNvPr>
          <p:cNvSpPr/>
          <p:nvPr/>
        </p:nvSpPr>
        <p:spPr>
          <a:xfrm rot="10800000">
            <a:off x="8637271" y="3608873"/>
            <a:ext cx="660400" cy="45212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0B84972-D17F-4275-8101-8A30A5275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1" y="1824610"/>
            <a:ext cx="5057775" cy="37358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075F6D8-7EC2-4451-A394-C1C043CA0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329" l="0" r="100000">
                        <a14:foregroundMark x1="91547" y1="43598" x2="93142" y2="384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7900" y="2407920"/>
            <a:ext cx="5290820" cy="35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24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366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Berlin Sans FB Demi</vt:lpstr>
      <vt:lpstr>Calibri</vt:lpstr>
      <vt:lpstr>Calibri Light</vt:lpstr>
      <vt:lpstr>MV Boli</vt:lpstr>
      <vt:lpstr>Office Theme</vt:lpstr>
      <vt:lpstr>R.E. SPECIAL OBJECTS AND SYMBOLS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CHURCHES AND WHAT HAPPENS IN THEM</dc:title>
  <dc:creator>user</dc:creator>
  <cp:lastModifiedBy>Teacher</cp:lastModifiedBy>
  <cp:revision>48</cp:revision>
  <dcterms:created xsi:type="dcterms:W3CDTF">2019-09-10T17:40:31Z</dcterms:created>
  <dcterms:modified xsi:type="dcterms:W3CDTF">2021-01-15T21:51:15Z</dcterms:modified>
</cp:coreProperties>
</file>