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06" r:id="rId2"/>
    <p:sldId id="318" r:id="rId3"/>
    <p:sldId id="31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0167" autoAdjust="0"/>
  </p:normalViewPr>
  <p:slideViewPr>
    <p:cSldViewPr snapToGrid="0">
      <p:cViewPr varScale="1">
        <p:scale>
          <a:sx n="61" d="100"/>
          <a:sy n="61" d="100"/>
        </p:scale>
        <p:origin x="11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14/04/2020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63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960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60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5-maths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CF0924-337D-4FA8-B793-53C0950A4CB1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notesSlide" Target="../notesSlides/notesSlide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5" Type="http://schemas.microsoft.com/office/2007/relationships/media" Target="../media/media4.m4a"/><Relationship Id="rId4" Type="http://schemas.microsoft.com/office/2007/relationships/media" Target="../media/media3.m4a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.m4a"/><Relationship Id="rId7" Type="http://schemas.openxmlformats.org/officeDocument/2006/relationships/image" Target="../media/image4.png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6.m4a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8.m4a"/><Relationship Id="rId7" Type="http://schemas.openxmlformats.org/officeDocument/2006/relationships/notesSlide" Target="../notesSlides/notesSlide3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5" Type="http://schemas.openxmlformats.org/officeDocument/2006/relationships/audio" Target="../media/media9.m4a"/><Relationship Id="rId4" Type="http://schemas.microsoft.com/office/2007/relationships/media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4D4F1FD3-BBF9-4466-B241-FB0DC7BF732E}"/>
              </a:ext>
            </a:extLst>
          </p:cNvPr>
          <p:cNvSpPr txBox="1"/>
          <p:nvPr/>
        </p:nvSpPr>
        <p:spPr>
          <a:xfrm>
            <a:off x="6671215" y="4871031"/>
            <a:ext cx="54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1B649174-39D6-4118-899B-20219416A223}"/>
              </a:ext>
            </a:extLst>
          </p:cNvPr>
          <p:cNvSpPr/>
          <p:nvPr/>
        </p:nvSpPr>
        <p:spPr>
          <a:xfrm>
            <a:off x="5873658" y="649148"/>
            <a:ext cx="2925061" cy="1419624"/>
          </a:xfrm>
          <a:prstGeom prst="wedgeRoundRectCallout">
            <a:avLst>
              <a:gd name="adj1" fmla="val -40224"/>
              <a:gd name="adj2" fmla="val 7914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Now let’s find the </a:t>
            </a:r>
            <a:r>
              <a:rPr lang="en-GB" sz="1600" b="1" i="1" dirty="0">
                <a:solidFill>
                  <a:srgbClr val="253746"/>
                </a:solidFill>
              </a:rPr>
              <a:t>exact</a:t>
            </a:r>
            <a:r>
              <a:rPr lang="en-GB" sz="1600" b="1" dirty="0">
                <a:solidFill>
                  <a:srgbClr val="253746"/>
                </a:solidFill>
              </a:rPr>
              <a:t> total using the two methods for column addition, the ‘expanded’ method and the ‘compact’ method.</a:t>
            </a:r>
          </a:p>
        </p:txBody>
      </p:sp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47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written addition to add decimals; use rounding to estimate totals.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DE3F0E-5289-4E31-8842-D32869C1E5A9}"/>
              </a:ext>
            </a:extLst>
          </p:cNvPr>
          <p:cNvSpPr txBox="1"/>
          <p:nvPr/>
        </p:nvSpPr>
        <p:spPr>
          <a:xfrm>
            <a:off x="3533437" y="702464"/>
            <a:ext cx="1922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</a:rPr>
              <a:t>2.68 + 6.25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19C9DD-A92E-4A7F-9D07-F364CD96A9CD}"/>
              </a:ext>
            </a:extLst>
          </p:cNvPr>
          <p:cNvGrpSpPr/>
          <p:nvPr/>
        </p:nvGrpSpPr>
        <p:grpSpPr>
          <a:xfrm>
            <a:off x="591129" y="728338"/>
            <a:ext cx="3200854" cy="885846"/>
            <a:chOff x="2907774" y="2556893"/>
            <a:chExt cx="3200854" cy="885846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8257C917-AAE4-4076-85E8-92BBEA0E4668}"/>
                </a:ext>
              </a:extLst>
            </p:cNvPr>
            <p:cNvSpPr/>
            <p:nvPr/>
          </p:nvSpPr>
          <p:spPr>
            <a:xfrm>
              <a:off x="2907774" y="2556893"/>
              <a:ext cx="2925061" cy="885846"/>
            </a:xfrm>
            <a:prstGeom prst="wedgeRoundRectCallout">
              <a:avLst>
                <a:gd name="adj1" fmla="val 50020"/>
                <a:gd name="adj2" fmla="val -7179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Round each number to the nearest whole, then add to </a:t>
              </a:r>
              <a:r>
                <a:rPr lang="en-GB" sz="1600" b="1" i="1" dirty="0">
                  <a:solidFill>
                    <a:srgbClr val="253746"/>
                  </a:solidFill>
                </a:rPr>
                <a:t>estimate</a:t>
              </a:r>
              <a:r>
                <a:rPr lang="en-GB" sz="1600" b="1" dirty="0">
                  <a:solidFill>
                    <a:srgbClr val="253746"/>
                  </a:solidFill>
                </a:rPr>
                <a:t> the total.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7EAFB53D-B74B-4F45-BA27-17EA9C3CA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239" y="2767946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07C541-20B5-42AB-8CC1-81F090753204}"/>
              </a:ext>
            </a:extLst>
          </p:cNvPr>
          <p:cNvGrpSpPr/>
          <p:nvPr/>
        </p:nvGrpSpPr>
        <p:grpSpPr>
          <a:xfrm>
            <a:off x="4089039" y="3077963"/>
            <a:ext cx="3433313" cy="1740549"/>
            <a:chOff x="2950233" y="2158588"/>
            <a:chExt cx="3433313" cy="174054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6E20A3-E1F5-4B0D-9865-9C9A523CD2CC}"/>
                </a:ext>
              </a:extLst>
            </p:cNvPr>
            <p:cNvSpPr/>
            <p:nvPr/>
          </p:nvSpPr>
          <p:spPr>
            <a:xfrm>
              <a:off x="2950233" y="2158588"/>
              <a:ext cx="3433313" cy="1449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7160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ea typeface="MS Mincho" panose="02020609040205080304" pitchFamily="49" charset="-128"/>
                  <a:cs typeface="Times New Roman" panose="02020603050405020304" pitchFamily="18" charset="0"/>
                </a:rPr>
                <a:t>   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1828800" lvl="1" defTabSz="914400"/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ea typeface="MS Mincho" panose="02020609040205080304" pitchFamily="49" charset="-128"/>
                  <a:cs typeface="Times New Roman" panose="02020603050405020304" pitchFamily="18" charset="0"/>
                </a:rPr>
                <a:t>    2 . 6  8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1828800" lvl="1" defTabSz="914400"/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ea typeface="MS Mincho" panose="02020609040205080304" pitchFamily="49" charset="-128"/>
                  <a:cs typeface="Times New Roman" panose="02020603050405020304" pitchFamily="18" charset="0"/>
                </a:rPr>
                <a:t>+  6 . 2  5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870432-B230-4CD4-BC94-8CC3B0DF7409}"/>
                </a:ext>
              </a:extLst>
            </p:cNvPr>
            <p:cNvCxnSpPr/>
            <p:nvPr/>
          </p:nvCxnSpPr>
          <p:spPr>
            <a:xfrm>
              <a:off x="4382219" y="3899137"/>
              <a:ext cx="2001327" cy="0"/>
            </a:xfrm>
            <a:prstGeom prst="line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C73AB25-DBED-4527-B992-1AB1DA0F5176}"/>
              </a:ext>
            </a:extLst>
          </p:cNvPr>
          <p:cNvSpPr txBox="1"/>
          <p:nvPr/>
        </p:nvSpPr>
        <p:spPr>
          <a:xfrm>
            <a:off x="6212040" y="4857663"/>
            <a:ext cx="54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8 .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9AFC7E-409C-4CB3-9053-FAF576160100}"/>
              </a:ext>
            </a:extLst>
          </p:cNvPr>
          <p:cNvGrpSpPr/>
          <p:nvPr/>
        </p:nvGrpSpPr>
        <p:grpSpPr>
          <a:xfrm>
            <a:off x="6696194" y="4349375"/>
            <a:ext cx="843413" cy="1030637"/>
            <a:chOff x="5574641" y="3671542"/>
            <a:chExt cx="843413" cy="103063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AC044E-6F97-47FC-9430-1C2D5B83E439}"/>
                </a:ext>
              </a:extLst>
            </p:cNvPr>
            <p:cNvSpPr txBox="1"/>
            <p:nvPr/>
          </p:nvSpPr>
          <p:spPr>
            <a:xfrm>
              <a:off x="5574641" y="3671542"/>
              <a:ext cx="540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F27DC0-FA90-4863-BEBB-FDBDDDFA8495}"/>
                </a:ext>
              </a:extLst>
            </p:cNvPr>
            <p:cNvSpPr txBox="1"/>
            <p:nvPr/>
          </p:nvSpPr>
          <p:spPr>
            <a:xfrm>
              <a:off x="5877463" y="4178959"/>
              <a:ext cx="540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3</a:t>
              </a:r>
            </a:p>
          </p:txBody>
        </p:sp>
      </p:grp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5E798910-46A7-4643-A785-BA42F3678020}"/>
              </a:ext>
            </a:extLst>
          </p:cNvPr>
          <p:cNvSpPr/>
          <p:nvPr/>
        </p:nvSpPr>
        <p:spPr>
          <a:xfrm>
            <a:off x="3536649" y="5159370"/>
            <a:ext cx="1919601" cy="609248"/>
          </a:xfrm>
          <a:prstGeom prst="wedgeRoundRectCallout">
            <a:avLst>
              <a:gd name="adj1" fmla="val -42749"/>
              <a:gd name="adj2" fmla="val 8933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Close</a:t>
            </a:r>
            <a:r>
              <a:rPr kumimoji="0" lang="en-GB" sz="1600" b="1" i="0" u="none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our estimate!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A995D845-D027-4307-931B-CB75DDB7237E}"/>
              </a:ext>
            </a:extLst>
          </p:cNvPr>
          <p:cNvSpPr/>
          <p:nvPr/>
        </p:nvSpPr>
        <p:spPr>
          <a:xfrm>
            <a:off x="2748501" y="1702128"/>
            <a:ext cx="2738094" cy="797553"/>
          </a:xfrm>
          <a:prstGeom prst="wedgeRoundRectCallout">
            <a:avLst>
              <a:gd name="adj1" fmla="val 4348"/>
              <a:gd name="adj2" fmla="val 73694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to leave a blank row above the answer line.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292262-89EA-4DE8-BD94-9CF335D46CB9}"/>
              </a:ext>
            </a:extLst>
          </p:cNvPr>
          <p:cNvGrpSpPr/>
          <p:nvPr/>
        </p:nvGrpSpPr>
        <p:grpSpPr>
          <a:xfrm>
            <a:off x="-330921" y="2934966"/>
            <a:ext cx="3951517" cy="1757803"/>
            <a:chOff x="2950232" y="2158588"/>
            <a:chExt cx="3951517" cy="175780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E400CF6-4A08-4719-950B-7306E508CD45}"/>
                </a:ext>
              </a:extLst>
            </p:cNvPr>
            <p:cNvSpPr/>
            <p:nvPr/>
          </p:nvSpPr>
          <p:spPr>
            <a:xfrm>
              <a:off x="2950232" y="2158588"/>
              <a:ext cx="3951517" cy="1449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7160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ea typeface="MS Mincho" panose="02020609040205080304" pitchFamily="49" charset="-128"/>
                  <a:cs typeface="Times New Roman" panose="02020603050405020304" pitchFamily="18" charset="0"/>
                </a:rPr>
                <a:t>   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137160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ea typeface="MS Mincho" panose="02020609040205080304" pitchFamily="49" charset="-128"/>
                  <a:cs typeface="Times New Roman" panose="02020603050405020304" pitchFamily="18" charset="0"/>
                </a:rPr>
                <a:t>      2   0.6  0.08</a:t>
              </a:r>
            </a:p>
            <a:p>
              <a:pPr marL="137160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ea typeface="MS Mincho" panose="02020609040205080304" pitchFamily="49" charset="-128"/>
                  <a:cs typeface="Times New Roman" panose="02020603050405020304" pitchFamily="18" charset="0"/>
                </a:rPr>
                <a:t>+    6   0.2  0.05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46AF23D-693B-4630-95A1-A844F15B12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2219" y="3899138"/>
              <a:ext cx="2282270" cy="17253"/>
            </a:xfrm>
            <a:prstGeom prst="line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7858603-F031-4DE2-8BAF-196B57DAC860}"/>
              </a:ext>
            </a:extLst>
          </p:cNvPr>
          <p:cNvSpPr txBox="1"/>
          <p:nvPr/>
        </p:nvSpPr>
        <p:spPr>
          <a:xfrm>
            <a:off x="1375043" y="4720596"/>
            <a:ext cx="99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C00000"/>
                </a:solidFill>
              </a:rPr>
              <a:t>  8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519989-4B0E-44C9-9172-8FCBA0675956}"/>
              </a:ext>
            </a:extLst>
          </p:cNvPr>
          <p:cNvGrpSpPr/>
          <p:nvPr/>
        </p:nvGrpSpPr>
        <p:grpSpPr>
          <a:xfrm>
            <a:off x="1968243" y="4240884"/>
            <a:ext cx="1571366" cy="996451"/>
            <a:chOff x="5215848" y="3671542"/>
            <a:chExt cx="1571366" cy="99645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BBEF741-2B78-4AD5-A287-E57FFCED8E6B}"/>
                </a:ext>
              </a:extLst>
            </p:cNvPr>
            <p:cNvSpPr txBox="1"/>
            <p:nvPr/>
          </p:nvSpPr>
          <p:spPr>
            <a:xfrm>
              <a:off x="5215848" y="3671542"/>
              <a:ext cx="848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kern="0" dirty="0">
                  <a:solidFill>
                    <a:srgbClr val="4472C4"/>
                  </a:solidFill>
                </a:rPr>
                <a:t>0.1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001A383-DDCC-44F1-8DBA-9AECAA066EA9}"/>
                </a:ext>
              </a:extLst>
            </p:cNvPr>
            <p:cNvSpPr txBox="1"/>
            <p:nvPr/>
          </p:nvSpPr>
          <p:spPr>
            <a:xfrm>
              <a:off x="5584161" y="4144773"/>
              <a:ext cx="1203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 </a:t>
              </a: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0.03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A85BB31-6D27-4647-91ED-F3B86FF2DD6B}"/>
              </a:ext>
            </a:extLst>
          </p:cNvPr>
          <p:cNvSpPr txBox="1"/>
          <p:nvPr/>
        </p:nvSpPr>
        <p:spPr>
          <a:xfrm>
            <a:off x="1971418" y="4719365"/>
            <a:ext cx="777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C00000"/>
                </a:solidFill>
              </a:rPr>
              <a:t>0.9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26FD1947-A62E-406C-B3EE-39357D4C8459}"/>
              </a:ext>
            </a:extLst>
          </p:cNvPr>
          <p:cNvSpPr/>
          <p:nvPr/>
        </p:nvSpPr>
        <p:spPr>
          <a:xfrm>
            <a:off x="3626076" y="2900690"/>
            <a:ext cx="2416750" cy="834442"/>
          </a:xfrm>
          <a:prstGeom prst="wedgeRoundRectCallout">
            <a:avLst>
              <a:gd name="adj1" fmla="val 4608"/>
              <a:gd name="adj2" fmla="val 75395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the 0.01s, then</a:t>
            </a:r>
            <a:r>
              <a:rPr kumimoji="0" lang="en-GB" sz="1600" b="1" i="0" u="none" strike="noStrike" kern="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0.1s, then the 1s.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40B0CC-AF68-4AA2-8C26-B7BB7E10A1DA}"/>
              </a:ext>
            </a:extLst>
          </p:cNvPr>
          <p:cNvSpPr txBox="1"/>
          <p:nvPr/>
        </p:nvSpPr>
        <p:spPr>
          <a:xfrm>
            <a:off x="1652276" y="5244013"/>
            <a:ext cx="1360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u="sng" kern="0" dirty="0">
                <a:solidFill>
                  <a:srgbClr val="C00000"/>
                </a:solidFill>
              </a:rPr>
              <a:t>8.93</a:t>
            </a:r>
            <a:endParaRPr kumimoji="0" lang="en-GB" sz="2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B613CE-6224-4E0A-B3D6-6B7D15191648}"/>
              </a:ext>
            </a:extLst>
          </p:cNvPr>
          <p:cNvSpPr txBox="1"/>
          <p:nvPr/>
        </p:nvSpPr>
        <p:spPr>
          <a:xfrm>
            <a:off x="3842651" y="1109180"/>
            <a:ext cx="136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3 + 6 = 9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280F7EB8-4B49-48A9-B45C-D54D2B90A44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0" end="1048.569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07203" y="1499187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97BEE8AD-C8CE-4391-AD7B-87053018F45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63" end="1759.510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84847" y="2468363"/>
            <a:ext cx="609600" cy="609600"/>
          </a:xfrm>
          <a:prstGeom prst="rect">
            <a:avLst/>
          </a:prstGeom>
        </p:spPr>
      </p:pic>
      <p:pic>
        <p:nvPicPr>
          <p:cNvPr id="6" name="3">
            <a:hlinkClick r:id="" action="ppaction://media"/>
            <a:extLst>
              <a:ext uri="{FF2B5EF4-FFF2-40B4-BE49-F238E27FC236}">
                <a16:creationId xmlns:a16="http://schemas.microsoft.com/office/drawing/2014/main" id="{45A92AF1-A0F8-4A65-91D5-E8DBAAD22F5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367" end="1218.219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23305" y="4001385"/>
            <a:ext cx="609600" cy="609600"/>
          </a:xfrm>
          <a:prstGeom prst="rect">
            <a:avLst/>
          </a:prstGeom>
        </p:spPr>
      </p:pic>
      <p:pic>
        <p:nvPicPr>
          <p:cNvPr id="15" name="2a">
            <a:hlinkClick r:id="" action="ppaction://media"/>
            <a:extLst>
              <a:ext uri="{FF2B5EF4-FFF2-40B4-BE49-F238E27FC236}">
                <a16:creationId xmlns:a16="http://schemas.microsoft.com/office/drawing/2014/main" id="{7FDA0296-80B8-4447-99C3-0FCD88585B6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597" end="364.15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414006" y="31931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6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613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36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4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5" grpId="0"/>
      <p:bldP spid="47" grpId="0" animBg="1"/>
      <p:bldP spid="47" grpId="1" animBg="1"/>
      <p:bldP spid="19" grpId="0"/>
      <p:bldP spid="27" grpId="0" animBg="1"/>
      <p:bldP spid="27" grpId="1" animBg="1"/>
      <p:bldP spid="31" grpId="0" animBg="1"/>
      <p:bldP spid="31" grpId="1" animBg="1"/>
      <p:bldP spid="35" grpId="0"/>
      <p:bldP spid="40" grpId="0"/>
      <p:bldP spid="42" grpId="0" animBg="1"/>
      <p:bldP spid="42" grpId="1" animBg="1"/>
      <p:bldP spid="46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0843" y="6492875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47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written addition to add decimals; use rounding to estimate totals.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A5DEC9-6142-49BC-82DD-06708ED4E997}"/>
              </a:ext>
            </a:extLst>
          </p:cNvPr>
          <p:cNvSpPr txBox="1"/>
          <p:nvPr/>
        </p:nvSpPr>
        <p:spPr>
          <a:xfrm>
            <a:off x="864729" y="702464"/>
            <a:ext cx="726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</a:rPr>
              <a:t>22.3 + 6.83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B5D179-A843-4CEE-AB4B-ECFC706BFDAF}"/>
              </a:ext>
            </a:extLst>
          </p:cNvPr>
          <p:cNvGrpSpPr/>
          <p:nvPr/>
        </p:nvGrpSpPr>
        <p:grpSpPr>
          <a:xfrm>
            <a:off x="1677571" y="1327489"/>
            <a:ext cx="3563272" cy="1775128"/>
            <a:chOff x="1742654" y="1278623"/>
            <a:chExt cx="3563272" cy="177512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D1A49-B6CE-4C2D-8FB2-B1D9D02CA514}"/>
                </a:ext>
              </a:extLst>
            </p:cNvPr>
            <p:cNvSpPr/>
            <p:nvPr/>
          </p:nvSpPr>
          <p:spPr>
            <a:xfrm>
              <a:off x="1742654" y="1278623"/>
              <a:ext cx="3433313" cy="1449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7160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  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18288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   2   </a:t>
              </a:r>
              <a:r>
                <a:rPr lang="en-GB" sz="2800" b="1" kern="0" dirty="0">
                  <a:solidFill>
                    <a:schemeClr val="accent1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2</a:t>
              </a: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. 3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18288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+  6 . </a:t>
              </a:r>
              <a:r>
                <a:rPr lang="en-GB" sz="2800" b="1" kern="0" dirty="0">
                  <a:solidFill>
                    <a:schemeClr val="accent1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8   3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FDA178-8759-445C-9FDF-AED2DCDDF817}"/>
                </a:ext>
              </a:extLst>
            </p:cNvPr>
            <p:cNvCxnSpPr/>
            <p:nvPr/>
          </p:nvCxnSpPr>
          <p:spPr>
            <a:xfrm>
              <a:off x="3640347" y="3053751"/>
              <a:ext cx="166557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D6EC02-314C-42AB-881A-D4169653AEC9}"/>
              </a:ext>
            </a:extLst>
          </p:cNvPr>
          <p:cNvGrpSpPr/>
          <p:nvPr/>
        </p:nvGrpSpPr>
        <p:grpSpPr>
          <a:xfrm>
            <a:off x="1246002" y="1842198"/>
            <a:ext cx="2040500" cy="792828"/>
            <a:chOff x="1652202" y="1074204"/>
            <a:chExt cx="2720668" cy="897714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B27E7115-B7C5-4331-9256-1C7E2B1E4C0C}"/>
                </a:ext>
              </a:extLst>
            </p:cNvPr>
            <p:cNvSpPr/>
            <p:nvPr/>
          </p:nvSpPr>
          <p:spPr>
            <a:xfrm>
              <a:off x="1652202" y="1074204"/>
              <a:ext cx="2720668" cy="721769"/>
            </a:xfrm>
            <a:prstGeom prst="wedgeRoundRectCallout">
              <a:avLst>
                <a:gd name="adj1" fmla="val 60380"/>
                <a:gd name="adj2" fmla="val 42125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Are you happy with this layout?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B458BB7-A604-4042-9C8D-39A7BA7C18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5954" y="1452050"/>
              <a:ext cx="307921" cy="519868"/>
            </a:xfrm>
            <a:prstGeom prst="rect">
              <a:avLst/>
            </a:prstGeom>
          </p:spPr>
        </p:pic>
      </p:grp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0CF88C28-204A-496C-A4D7-B7440EDD2B79}"/>
              </a:ext>
            </a:extLst>
          </p:cNvPr>
          <p:cNvSpPr/>
          <p:nvPr/>
        </p:nvSpPr>
        <p:spPr>
          <a:xfrm>
            <a:off x="5868447" y="1694562"/>
            <a:ext cx="2835937" cy="1852679"/>
          </a:xfrm>
          <a:prstGeom prst="wedgeRoundRectCallout">
            <a:avLst>
              <a:gd name="adj1" fmla="val -62202"/>
              <a:gd name="adj2" fmla="val 9224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The columns need to be aligned correctly.</a:t>
            </a:r>
          </a:p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need to align tenths with tenths, etc.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An easy way to do this is to align the decimal point in each number.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A16C15-09E8-4258-B26D-1E484E939A0D}"/>
              </a:ext>
            </a:extLst>
          </p:cNvPr>
          <p:cNvGrpSpPr/>
          <p:nvPr/>
        </p:nvGrpSpPr>
        <p:grpSpPr>
          <a:xfrm>
            <a:off x="1677571" y="3220467"/>
            <a:ext cx="4033013" cy="1775128"/>
            <a:chOff x="1742654" y="1278623"/>
            <a:chExt cx="4033013" cy="17751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ACB805C-63BD-4FB1-A763-0EBCCE61218F}"/>
                </a:ext>
              </a:extLst>
            </p:cNvPr>
            <p:cNvSpPr/>
            <p:nvPr/>
          </p:nvSpPr>
          <p:spPr>
            <a:xfrm>
              <a:off x="1742654" y="1278623"/>
              <a:ext cx="4033013" cy="1449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7160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  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18288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   2   </a:t>
              </a:r>
              <a:r>
                <a:rPr lang="en-GB" sz="2800" b="1" kern="0" dirty="0">
                  <a:solidFill>
                    <a:schemeClr val="accent1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2</a:t>
              </a: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. 3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18288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+       6 . </a:t>
              </a:r>
              <a:r>
                <a:rPr lang="en-GB" sz="2800" b="1" kern="0" dirty="0">
                  <a:solidFill>
                    <a:schemeClr val="accent1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8   3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B421A94-57C7-463C-BDB5-9EB1C0F91BF2}"/>
                </a:ext>
              </a:extLst>
            </p:cNvPr>
            <p:cNvCxnSpPr>
              <a:cxnSpLocks/>
            </p:cNvCxnSpPr>
            <p:nvPr/>
          </p:nvCxnSpPr>
          <p:spPr>
            <a:xfrm>
              <a:off x="3640347" y="3053751"/>
              <a:ext cx="19455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80D5AF7-0C5A-4F68-AF52-A609BFB4F6A7}"/>
              </a:ext>
            </a:extLst>
          </p:cNvPr>
          <p:cNvSpPr txBox="1"/>
          <p:nvPr/>
        </p:nvSpPr>
        <p:spPr>
          <a:xfrm>
            <a:off x="4251889" y="4547455"/>
            <a:ext cx="858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1</a:t>
            </a:r>
          </a:p>
          <a:p>
            <a:r>
              <a:rPr lang="en-GB" sz="2800" b="1" dirty="0">
                <a:solidFill>
                  <a:srgbClr val="C00000"/>
                </a:solidFill>
              </a:rPr>
              <a:t>    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3FFECC-3DDD-4E26-BD7F-6A8BB6943241}"/>
              </a:ext>
            </a:extLst>
          </p:cNvPr>
          <p:cNvSpPr txBox="1"/>
          <p:nvPr/>
        </p:nvSpPr>
        <p:spPr>
          <a:xfrm>
            <a:off x="5110616" y="4963520"/>
            <a:ext cx="41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F7A944-F9C2-4E00-8021-E1FCAF506225}"/>
              </a:ext>
            </a:extLst>
          </p:cNvPr>
          <p:cNvSpPr txBox="1"/>
          <p:nvPr/>
        </p:nvSpPr>
        <p:spPr>
          <a:xfrm>
            <a:off x="4243543" y="4968132"/>
            <a:ext cx="65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9 .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AA705D-2DEA-4D12-9042-101D2DB0F0DA}"/>
              </a:ext>
            </a:extLst>
          </p:cNvPr>
          <p:cNvSpPr txBox="1"/>
          <p:nvPr/>
        </p:nvSpPr>
        <p:spPr>
          <a:xfrm>
            <a:off x="3801673" y="4978342"/>
            <a:ext cx="41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E6FFF4DE-B56B-4538-82A1-7C616382301F}"/>
              </a:ext>
            </a:extLst>
          </p:cNvPr>
          <p:cNvSpPr/>
          <p:nvPr/>
        </p:nvSpPr>
        <p:spPr>
          <a:xfrm>
            <a:off x="5560854" y="636064"/>
            <a:ext cx="2887525" cy="740572"/>
          </a:xfrm>
          <a:prstGeom prst="wedgeRoundRectCallout">
            <a:avLst>
              <a:gd name="adj1" fmla="val -40224"/>
              <a:gd name="adj2" fmla="val 7914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Now let’s find the exact total using compact column addition.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43EBC84-90BD-400B-9ECB-36FC54E79584}"/>
              </a:ext>
            </a:extLst>
          </p:cNvPr>
          <p:cNvGrpSpPr/>
          <p:nvPr/>
        </p:nvGrpSpPr>
        <p:grpSpPr>
          <a:xfrm>
            <a:off x="559895" y="770897"/>
            <a:ext cx="3200854" cy="834442"/>
            <a:chOff x="2907774" y="2556893"/>
            <a:chExt cx="3200854" cy="834442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C0DB68F7-55B8-4464-9164-8DC310545F2A}"/>
                </a:ext>
              </a:extLst>
            </p:cNvPr>
            <p:cNvSpPr/>
            <p:nvPr/>
          </p:nvSpPr>
          <p:spPr>
            <a:xfrm>
              <a:off x="2907774" y="2556893"/>
              <a:ext cx="2925061" cy="834442"/>
            </a:xfrm>
            <a:prstGeom prst="wedgeRoundRectCallout">
              <a:avLst>
                <a:gd name="adj1" fmla="val 50020"/>
                <a:gd name="adj2" fmla="val -7179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Round each number to the nearest whole and add to estimate the total.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B503AA5C-DBD0-4C51-B725-27B57FAF65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239" y="2767946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B8D76F7-6701-46F3-9A13-DADC74899A6B}"/>
              </a:ext>
            </a:extLst>
          </p:cNvPr>
          <p:cNvSpPr txBox="1"/>
          <p:nvPr/>
        </p:nvSpPr>
        <p:spPr>
          <a:xfrm>
            <a:off x="835961" y="1097005"/>
            <a:ext cx="726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22 + 7 = 29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1C4A26F5-4C38-4750-B5E1-A1CF704B4EB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2" end="1068.45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06960" y="253603"/>
            <a:ext cx="609600" cy="609600"/>
          </a:xfrm>
          <a:prstGeom prst="rect">
            <a:avLst/>
          </a:prstGeom>
        </p:spPr>
      </p:pic>
      <p:pic>
        <p:nvPicPr>
          <p:cNvPr id="21" name="2">
            <a:hlinkClick r:id="" action="ppaction://media"/>
            <a:extLst>
              <a:ext uri="{FF2B5EF4-FFF2-40B4-BE49-F238E27FC236}">
                <a16:creationId xmlns:a16="http://schemas.microsoft.com/office/drawing/2014/main" id="{36F7B562-1CEB-4E71-9180-B551816859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06960" y="2025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3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47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975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7" grpId="0" animBg="1"/>
      <p:bldP spid="6" grpId="0"/>
      <p:bldP spid="22" grpId="0"/>
      <p:bldP spid="23" grpId="0"/>
      <p:bldP spid="24" grpId="0"/>
      <p:bldP spid="25" grpId="0" animBg="1"/>
      <p:bldP spid="25" grpId="1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91F46C-0A70-4C7A-99FD-1488C0873438}"/>
              </a:ext>
            </a:extLst>
          </p:cNvPr>
          <p:cNvSpPr txBox="1"/>
          <p:nvPr/>
        </p:nvSpPr>
        <p:spPr>
          <a:xfrm>
            <a:off x="573881" y="863203"/>
            <a:ext cx="7897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Red ribbon: 2.23m</a:t>
            </a:r>
          </a:p>
          <a:p>
            <a:r>
              <a:rPr lang="en-GB" sz="2000" b="1" dirty="0">
                <a:solidFill>
                  <a:srgbClr val="00B050"/>
                </a:solidFill>
              </a:rPr>
              <a:t>Green ribbon: 3.71m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Blue ribbon: 4.84m</a:t>
            </a:r>
          </a:p>
          <a:p>
            <a:r>
              <a:rPr lang="en-GB" sz="2400" b="1" dirty="0">
                <a:solidFill>
                  <a:srgbClr val="253746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052062-2E94-41B2-856F-E753BA888D47}"/>
              </a:ext>
            </a:extLst>
          </p:cNvPr>
          <p:cNvGrpSpPr/>
          <p:nvPr/>
        </p:nvGrpSpPr>
        <p:grpSpPr>
          <a:xfrm>
            <a:off x="1196554" y="2390161"/>
            <a:ext cx="4343564" cy="1766461"/>
            <a:chOff x="1744613" y="1666856"/>
            <a:chExt cx="4343564" cy="176646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3A5C8F-6B25-49C2-ACA7-B6A17389F179}"/>
                </a:ext>
              </a:extLst>
            </p:cNvPr>
            <p:cNvSpPr/>
            <p:nvPr/>
          </p:nvSpPr>
          <p:spPr>
            <a:xfrm>
              <a:off x="1744613" y="1666856"/>
              <a:ext cx="4343564" cy="1449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0" lvl="2" defTabSz="914400">
                <a:lnSpc>
                  <a:spcPct val="115000"/>
                </a:lnSpc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   2 . 2  </a:t>
              </a:r>
              <a:r>
                <a:rPr lang="en-GB" sz="2800" b="1" kern="0" dirty="0">
                  <a:solidFill>
                    <a:schemeClr val="accent1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3</a:t>
              </a: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m</a:t>
              </a:r>
            </a:p>
            <a:p>
              <a:pPr marL="18288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kern="0" dirty="0">
                  <a:solidFill>
                    <a:schemeClr val="accent1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         3 . 7  1 m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18288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+        4 . 8</a:t>
              </a:r>
              <a:r>
                <a:rPr lang="en-GB" sz="2800" b="1" kern="0" dirty="0">
                  <a:solidFill>
                    <a:schemeClr val="accent1"/>
                  </a:solidFill>
                  <a:latin typeface="Calibri" panose="020F0502020204030204"/>
                  <a:ea typeface="MS Mincho" panose="02020609040205080304" pitchFamily="49" charset="-128"/>
                  <a:cs typeface="Times New Roman" panose="02020603050405020304" pitchFamily="18" charset="0"/>
                </a:rPr>
                <a:t>  4 m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310FD3D-2FBA-447B-8FBB-4B477F3A8531}"/>
                </a:ext>
              </a:extLst>
            </p:cNvPr>
            <p:cNvCxnSpPr>
              <a:cxnSpLocks/>
            </p:cNvCxnSpPr>
            <p:nvPr/>
          </p:nvCxnSpPr>
          <p:spPr>
            <a:xfrm>
              <a:off x="3916395" y="3433317"/>
              <a:ext cx="19455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CDDAB05-BECC-464F-8A78-AF1AC1F1EDA4}"/>
              </a:ext>
            </a:extLst>
          </p:cNvPr>
          <p:cNvSpPr txBox="1"/>
          <p:nvPr/>
        </p:nvSpPr>
        <p:spPr>
          <a:xfrm>
            <a:off x="3850783" y="3673975"/>
            <a:ext cx="919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1</a:t>
            </a:r>
          </a:p>
          <a:p>
            <a:r>
              <a:rPr lang="en-GB" sz="2800" b="1" dirty="0">
                <a:solidFill>
                  <a:srgbClr val="C00000"/>
                </a:solidFill>
              </a:rPr>
              <a:t>    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1D6E4C-80F8-4AA6-9E66-56E7F8A4EB2B}"/>
              </a:ext>
            </a:extLst>
          </p:cNvPr>
          <p:cNvSpPr txBox="1"/>
          <p:nvPr/>
        </p:nvSpPr>
        <p:spPr>
          <a:xfrm>
            <a:off x="4560353" y="4104862"/>
            <a:ext cx="1400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 8  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169962-B85E-4C92-AC35-6A2E10474854}"/>
              </a:ext>
            </a:extLst>
          </p:cNvPr>
          <p:cNvSpPr txBox="1"/>
          <p:nvPr/>
        </p:nvSpPr>
        <p:spPr>
          <a:xfrm>
            <a:off x="3471854" y="4104862"/>
            <a:ext cx="1088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1  0 .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4C492F23-EBB3-4437-8E4E-9176A6FC5682}"/>
              </a:ext>
            </a:extLst>
          </p:cNvPr>
          <p:cNvSpPr/>
          <p:nvPr/>
        </p:nvSpPr>
        <p:spPr>
          <a:xfrm>
            <a:off x="6104641" y="2626602"/>
            <a:ext cx="2599743" cy="1213187"/>
          </a:xfrm>
          <a:prstGeom prst="wedgeRoundRectCallout">
            <a:avLst>
              <a:gd name="adj1" fmla="val -66766"/>
              <a:gd name="adj2" fmla="val 5158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It’s just like adding two numbers but we just have one more digit to add in each column… 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0F2C08-9F87-4CA5-A695-1DE7D5DDE08F}"/>
              </a:ext>
            </a:extLst>
          </p:cNvPr>
          <p:cNvSpPr txBox="1"/>
          <p:nvPr/>
        </p:nvSpPr>
        <p:spPr>
          <a:xfrm>
            <a:off x="230981" y="138645"/>
            <a:ext cx="847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written addition to add decimals; use rounding to estimate totals.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579FBFB3-4013-4B73-BDCD-F1289E9E2205}"/>
              </a:ext>
            </a:extLst>
          </p:cNvPr>
          <p:cNvSpPr/>
          <p:nvPr/>
        </p:nvSpPr>
        <p:spPr>
          <a:xfrm>
            <a:off x="3368336" y="707713"/>
            <a:ext cx="3554569" cy="1025484"/>
          </a:xfrm>
          <a:prstGeom prst="wedgeRoundRectCallout">
            <a:avLst>
              <a:gd name="adj1" fmla="val 77506"/>
              <a:gd name="adj2" fmla="val 367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Estimate the total length of the three ribbons by </a:t>
            </a:r>
            <a:r>
              <a:rPr lang="en-GB" sz="1600" b="1" i="1" dirty="0">
                <a:solidFill>
                  <a:srgbClr val="253746"/>
                </a:solidFill>
              </a:rPr>
              <a:t>rounding</a:t>
            </a:r>
            <a:r>
              <a:rPr lang="en-GB" sz="1600" b="1" dirty="0">
                <a:solidFill>
                  <a:srgbClr val="253746"/>
                </a:solidFill>
              </a:rPr>
              <a:t> each number to the nearest whole..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56B45B-90EC-4C36-A829-02240F02DADB}"/>
              </a:ext>
            </a:extLst>
          </p:cNvPr>
          <p:cNvSpPr txBox="1"/>
          <p:nvPr/>
        </p:nvSpPr>
        <p:spPr>
          <a:xfrm>
            <a:off x="1880558" y="1781035"/>
            <a:ext cx="726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253746"/>
                </a:solidFill>
              </a:rPr>
              <a:t>2 + 4 + 5 = 11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F54D9EB7-9B90-4D31-AC22-A0F15E3949D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78" end="1204.410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77940" y="1630721"/>
            <a:ext cx="609600" cy="609600"/>
          </a:xfrm>
          <a:prstGeom prst="rect">
            <a:avLst/>
          </a:prstGeom>
        </p:spPr>
      </p:pic>
      <p:pic>
        <p:nvPicPr>
          <p:cNvPr id="5" name="3">
            <a:hlinkClick r:id="" action="ppaction://media"/>
            <a:extLst>
              <a:ext uri="{FF2B5EF4-FFF2-40B4-BE49-F238E27FC236}">
                <a16:creationId xmlns:a16="http://schemas.microsoft.com/office/drawing/2014/main" id="{CC7B0C52-30E7-471A-AEF6-5302617687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99" end="1269.299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3140" y="4312880"/>
            <a:ext cx="609600" cy="609600"/>
          </a:xfrm>
          <a:prstGeom prst="rect">
            <a:avLst/>
          </a:prstGeom>
        </p:spPr>
      </p:pic>
      <p:pic>
        <p:nvPicPr>
          <p:cNvPr id="6" name="lesson ender">
            <a:hlinkClick r:id="" action="ppaction://media"/>
            <a:extLst>
              <a:ext uri="{FF2B5EF4-FFF2-40B4-BE49-F238E27FC236}">
                <a16:creationId xmlns:a16="http://schemas.microsoft.com/office/drawing/2014/main" id="{7A2DF13F-32A9-4178-AB79-D09FE510FB7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9821" y="5157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2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3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1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  <p:bldP spid="19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1867</TotalTime>
  <Words>347</Words>
  <Application>Microsoft Office PowerPoint</Application>
  <PresentationFormat>On-screen Show (4:3)</PresentationFormat>
  <Paragraphs>66</Paragraphs>
  <Slides>3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181</cp:revision>
  <dcterms:created xsi:type="dcterms:W3CDTF">2018-09-13T11:08:58Z</dcterms:created>
  <dcterms:modified xsi:type="dcterms:W3CDTF">2020-04-14T08:17:31Z</dcterms:modified>
</cp:coreProperties>
</file>