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09" r:id="rId2"/>
    <p:sldId id="297" r:id="rId3"/>
    <p:sldId id="310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004A76"/>
    <a:srgbClr val="F6B350"/>
    <a:srgbClr val="3F9DA7"/>
    <a:srgbClr val="6EBFC8"/>
    <a:srgbClr val="AED2BC"/>
    <a:srgbClr val="87BB9B"/>
    <a:srgbClr val="F7E3FD"/>
    <a:srgbClr val="6C3FAF"/>
    <a:srgbClr val="563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8E6B88-996A-4C57-ADE5-345E8D55F491}" v="1" dt="2020-04-06T17:07:49.3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11" autoAdjust="0"/>
    <p:restoredTop sz="94249" autoAdjust="0"/>
  </p:normalViewPr>
  <p:slideViewPr>
    <p:cSldViewPr snapToGrid="0">
      <p:cViewPr varScale="1">
        <p:scale>
          <a:sx n="74" d="100"/>
          <a:sy n="74" d="100"/>
        </p:scale>
        <p:origin x="1518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4A8E6B88-996A-4C57-ADE5-345E8D55F491}"/>
    <pc:docChg chg="delSld modSld">
      <pc:chgData name="Jennie Kerwin" userId="89cc6116eb6c0dac" providerId="LiveId" clId="{4A8E6B88-996A-4C57-ADE5-345E8D55F491}" dt="2020-04-06T17:07:49.320" v="31"/>
      <pc:docMkLst>
        <pc:docMk/>
      </pc:docMkLst>
      <pc:sldChg chg="del">
        <pc:chgData name="Jennie Kerwin" userId="89cc6116eb6c0dac" providerId="LiveId" clId="{4A8E6B88-996A-4C57-ADE5-345E8D55F491}" dt="2020-04-06T17:06:56.521" v="9" actId="2696"/>
        <pc:sldMkLst>
          <pc:docMk/>
          <pc:sldMk cId="3262603198" sldId="280"/>
        </pc:sldMkLst>
      </pc:sldChg>
      <pc:sldChg chg="del">
        <pc:chgData name="Jennie Kerwin" userId="89cc6116eb6c0dac" providerId="LiveId" clId="{4A8E6B88-996A-4C57-ADE5-345E8D55F491}" dt="2020-04-06T17:06:56.084" v="8" actId="2696"/>
        <pc:sldMkLst>
          <pc:docMk/>
          <pc:sldMk cId="1075854677" sldId="292"/>
        </pc:sldMkLst>
      </pc:sldChg>
      <pc:sldChg chg="del">
        <pc:chgData name="Jennie Kerwin" userId="89cc6116eb6c0dac" providerId="LiveId" clId="{4A8E6B88-996A-4C57-ADE5-345E8D55F491}" dt="2020-04-06T17:06:59.579" v="11" actId="2696"/>
        <pc:sldMkLst>
          <pc:docMk/>
          <pc:sldMk cId="3637779676" sldId="294"/>
        </pc:sldMkLst>
      </pc:sldChg>
      <pc:sldChg chg="del">
        <pc:chgData name="Jennie Kerwin" userId="89cc6116eb6c0dac" providerId="LiveId" clId="{4A8E6B88-996A-4C57-ADE5-345E8D55F491}" dt="2020-04-06T17:06:53.650" v="3" actId="2696"/>
        <pc:sldMkLst>
          <pc:docMk/>
          <pc:sldMk cId="2620468648" sldId="295"/>
        </pc:sldMkLst>
      </pc:sldChg>
      <pc:sldChg chg="modSp">
        <pc:chgData name="Jennie Kerwin" userId="89cc6116eb6c0dac" providerId="LiveId" clId="{4A8E6B88-996A-4C57-ADE5-345E8D55F491}" dt="2020-04-06T17:07:15.276" v="14" actId="6549"/>
        <pc:sldMkLst>
          <pc:docMk/>
          <pc:sldMk cId="1366647072" sldId="297"/>
        </pc:sldMkLst>
        <pc:spChg chg="mod">
          <ac:chgData name="Jennie Kerwin" userId="89cc6116eb6c0dac" providerId="LiveId" clId="{4A8E6B88-996A-4C57-ADE5-345E8D55F491}" dt="2020-04-06T17:07:15.276" v="14" actId="6549"/>
          <ac:spMkLst>
            <pc:docMk/>
            <pc:sldMk cId="1366647072" sldId="297"/>
            <ac:spMk id="12" creationId="{B69677ED-5C54-4353-B94F-C526DD00205C}"/>
          </ac:spMkLst>
        </pc:spChg>
      </pc:sldChg>
      <pc:sldChg chg="del">
        <pc:chgData name="Jennie Kerwin" userId="89cc6116eb6c0dac" providerId="LiveId" clId="{4A8E6B88-996A-4C57-ADE5-345E8D55F491}" dt="2020-04-06T17:06:53.385" v="2" actId="2696"/>
        <pc:sldMkLst>
          <pc:docMk/>
          <pc:sldMk cId="3304938087" sldId="299"/>
        </pc:sldMkLst>
      </pc:sldChg>
      <pc:sldChg chg="del">
        <pc:chgData name="Jennie Kerwin" userId="89cc6116eb6c0dac" providerId="LiveId" clId="{4A8E6B88-996A-4C57-ADE5-345E8D55F491}" dt="2020-04-06T17:06:53.806" v="4" actId="2696"/>
        <pc:sldMkLst>
          <pc:docMk/>
          <pc:sldMk cId="1839089825" sldId="300"/>
        </pc:sldMkLst>
      </pc:sldChg>
      <pc:sldChg chg="del">
        <pc:chgData name="Jennie Kerwin" userId="89cc6116eb6c0dac" providerId="LiveId" clId="{4A8E6B88-996A-4C57-ADE5-345E8D55F491}" dt="2020-04-06T17:06:55.257" v="6" actId="2696"/>
        <pc:sldMkLst>
          <pc:docMk/>
          <pc:sldMk cId="641742071" sldId="301"/>
        </pc:sldMkLst>
      </pc:sldChg>
      <pc:sldChg chg="del">
        <pc:chgData name="Jennie Kerwin" userId="89cc6116eb6c0dac" providerId="LiveId" clId="{4A8E6B88-996A-4C57-ADE5-345E8D55F491}" dt="2020-04-06T17:06:55.709" v="7" actId="2696"/>
        <pc:sldMkLst>
          <pc:docMk/>
          <pc:sldMk cId="1991801805" sldId="302"/>
        </pc:sldMkLst>
      </pc:sldChg>
      <pc:sldChg chg="modSp modAnim">
        <pc:chgData name="Jennie Kerwin" userId="89cc6116eb6c0dac" providerId="LiveId" clId="{4A8E6B88-996A-4C57-ADE5-345E8D55F491}" dt="2020-04-06T17:07:49.320" v="31"/>
        <pc:sldMkLst>
          <pc:docMk/>
          <pc:sldMk cId="1930121376" sldId="309"/>
        </pc:sldMkLst>
        <pc:spChg chg="mod">
          <ac:chgData name="Jennie Kerwin" userId="89cc6116eb6c0dac" providerId="LiveId" clId="{4A8E6B88-996A-4C57-ADE5-345E8D55F491}" dt="2020-04-06T17:07:03.510" v="12" actId="6549"/>
          <ac:spMkLst>
            <pc:docMk/>
            <pc:sldMk cId="1930121376" sldId="309"/>
            <ac:spMk id="12" creationId="{B69677ED-5C54-4353-B94F-C526DD00205C}"/>
          </ac:spMkLst>
        </pc:spChg>
        <pc:spChg chg="mod">
          <ac:chgData name="Jennie Kerwin" userId="89cc6116eb6c0dac" providerId="LiveId" clId="{4A8E6B88-996A-4C57-ADE5-345E8D55F491}" dt="2020-04-06T17:07:10.111" v="13" actId="6549"/>
          <ac:spMkLst>
            <pc:docMk/>
            <pc:sldMk cId="1930121376" sldId="309"/>
            <ac:spMk id="17" creationId="{AE55A0F2-BE3D-40B5-8CE5-549756B4EF16}"/>
          </ac:spMkLst>
        </pc:spChg>
      </pc:sldChg>
      <pc:sldChg chg="modSp modNotesTx">
        <pc:chgData name="Jennie Kerwin" userId="89cc6116eb6c0dac" providerId="LiveId" clId="{4A8E6B88-996A-4C57-ADE5-345E8D55F491}" dt="2020-04-06T17:07:29.223" v="30" actId="6549"/>
        <pc:sldMkLst>
          <pc:docMk/>
          <pc:sldMk cId="1729839865" sldId="310"/>
        </pc:sldMkLst>
        <pc:spChg chg="mod">
          <ac:chgData name="Jennie Kerwin" userId="89cc6116eb6c0dac" providerId="LiveId" clId="{4A8E6B88-996A-4C57-ADE5-345E8D55F491}" dt="2020-04-06T17:07:19.426" v="15" actId="6549"/>
          <ac:spMkLst>
            <pc:docMk/>
            <pc:sldMk cId="1729839865" sldId="310"/>
            <ac:spMk id="12" creationId="{B69677ED-5C54-4353-B94F-C526DD00205C}"/>
          </ac:spMkLst>
        </pc:spChg>
      </pc:sldChg>
      <pc:sldChg chg="del">
        <pc:chgData name="Jennie Kerwin" userId="89cc6116eb6c0dac" providerId="LiveId" clId="{4A8E6B88-996A-4C57-ADE5-345E8D55F491}" dt="2020-04-06T17:06:54.071" v="5" actId="2696"/>
        <pc:sldMkLst>
          <pc:docMk/>
          <pc:sldMk cId="796705353" sldId="311"/>
        </pc:sldMkLst>
      </pc:sldChg>
      <pc:sldChg chg="del">
        <pc:chgData name="Jennie Kerwin" userId="89cc6116eb6c0dac" providerId="LiveId" clId="{4A8E6B88-996A-4C57-ADE5-345E8D55F491}" dt="2020-04-06T17:06:57.520" v="10" actId="2696"/>
        <pc:sldMkLst>
          <pc:docMk/>
          <pc:sldMk cId="3081099805" sldId="312"/>
        </pc:sldMkLst>
      </pc:sldChg>
      <pc:sldChg chg="del">
        <pc:chgData name="Jennie Kerwin" userId="89cc6116eb6c0dac" providerId="LiveId" clId="{4A8E6B88-996A-4C57-ADE5-345E8D55F491}" dt="2020-04-06T17:06:52.916" v="0" actId="2696"/>
        <pc:sldMkLst>
          <pc:docMk/>
          <pc:sldMk cId="2657357055" sldId="320"/>
        </pc:sldMkLst>
      </pc:sldChg>
      <pc:sldChg chg="del">
        <pc:chgData name="Jennie Kerwin" userId="89cc6116eb6c0dac" providerId="LiveId" clId="{4A8E6B88-996A-4C57-ADE5-345E8D55F491}" dt="2020-04-06T17:06:53.181" v="1" actId="2696"/>
        <pc:sldMkLst>
          <pc:docMk/>
          <pc:sldMk cId="3070713636" sldId="32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13/01/2021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732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732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732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2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xmlns="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xmlns="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2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bg1">
                <a:lumMod val="95000"/>
              </a:schemeClr>
            </a:gs>
            <a:gs pos="0">
              <a:schemeClr val="accent1">
                <a:lumMod val="40000"/>
                <a:lumOff val="6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microsoft.com/office/2007/relationships/media" Target="../media/media2.m4a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4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microsoft.com/office/2007/relationships/media" Target="../media/media5.m4a"/><Relationship Id="rId11" Type="http://schemas.openxmlformats.org/officeDocument/2006/relationships/image" Target="../media/image3.png"/><Relationship Id="rId5" Type="http://schemas.microsoft.com/office/2007/relationships/media" Target="../media/media4.m4a"/><Relationship Id="rId10" Type="http://schemas.microsoft.com/office/2007/relationships/hdphoto" Target="../media/hdphoto1.wdp"/><Relationship Id="rId4" Type="http://schemas.microsoft.com/office/2007/relationships/media" Target="../media/media3.m4a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7.m4a"/><Relationship Id="rId7" Type="http://schemas.openxmlformats.org/officeDocument/2006/relationships/image" Target="../media/image2.png"/><Relationship Id="rId2" Type="http://schemas.microsoft.com/office/2007/relationships/media" Target="../media/media6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6.png"/><Relationship Id="rId4" Type="http://schemas.microsoft.com/office/2007/relationships/media" Target="../media/media8.m4a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media" Target="../media/media10.m4a"/><Relationship Id="rId7" Type="http://schemas.openxmlformats.org/officeDocument/2006/relationships/image" Target="../media/image2.png"/><Relationship Id="rId2" Type="http://schemas.microsoft.com/office/2007/relationships/media" Target="../media/media9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10.m4a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9677ED-5C54-4353-B94F-C526DD00205C}"/>
              </a:ext>
            </a:extLst>
          </p:cNvPr>
          <p:cNvSpPr txBox="1"/>
          <p:nvPr/>
        </p:nvSpPr>
        <p:spPr>
          <a:xfrm>
            <a:off x="172953" y="180849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Identify number facts and strategies for solving addition calculations.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681" y="1078988"/>
            <a:ext cx="82586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7 + 7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48681" y="1078988"/>
            <a:ext cx="82586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9 + 3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2681" y="1078988"/>
            <a:ext cx="1038836" cy="460653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15 + 5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8681" y="1078988"/>
            <a:ext cx="82586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6 + 4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0681" y="1078988"/>
            <a:ext cx="99097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10 + 6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32681" y="1078988"/>
            <a:ext cx="82586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4 + 7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64681" y="1078988"/>
            <a:ext cx="99097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20 + 7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76681" y="1078988"/>
            <a:ext cx="99097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18 + 5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172953" y="1787747"/>
            <a:ext cx="4575122" cy="1944004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could calculate all the answers by </a:t>
            </a:r>
            <a:r>
              <a:rPr lang="en-GB" b="1" i="1" dirty="0">
                <a:solidFill>
                  <a:srgbClr val="253746"/>
                </a:solidFill>
                <a:latin typeface="Myriad Pro Light" panose="020B0603030403020204" pitchFamily="34" charset="0"/>
              </a:rPr>
              <a:t>counting on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, but some might be more efficiently solved using </a:t>
            </a:r>
            <a:r>
              <a:rPr lang="en-GB" b="1" dirty="0">
                <a:solidFill>
                  <a:srgbClr val="C00000"/>
                </a:solidFill>
                <a:latin typeface="Myriad Pro Light" panose="020B0603030403020204" pitchFamily="34" charset="0"/>
              </a:rPr>
              <a:t>number facts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we have learned.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42C735A-3929-4EEF-B8FA-E73A0C1B09B9}"/>
              </a:ext>
            </a:extLst>
          </p:cNvPr>
          <p:cNvGrpSpPr/>
          <p:nvPr/>
        </p:nvGrpSpPr>
        <p:grpSpPr>
          <a:xfrm>
            <a:off x="4804245" y="2082231"/>
            <a:ext cx="4302242" cy="1968747"/>
            <a:chOff x="69733" y="2154929"/>
            <a:chExt cx="4302242" cy="1968747"/>
          </a:xfrm>
        </p:grpSpPr>
        <p:sp>
          <p:nvSpPr>
            <p:cNvPr id="17" name="Cloud 16">
              <a:extLst>
                <a:ext uri="{FF2B5EF4-FFF2-40B4-BE49-F238E27FC236}">
                  <a16:creationId xmlns:a16="http://schemas.microsoft.com/office/drawing/2014/main" xmlns="" id="{AE55A0F2-BE3D-40B5-8CE5-549756B4EF16}"/>
                </a:ext>
              </a:extLst>
            </p:cNvPr>
            <p:cNvSpPr/>
            <p:nvPr/>
          </p:nvSpPr>
          <p:spPr>
            <a:xfrm>
              <a:off x="69733" y="2179672"/>
              <a:ext cx="3679657" cy="1944004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Which of these can we solve using </a:t>
              </a:r>
              <a:r>
                <a:rPr lang="en-GB" b="1" dirty="0">
                  <a:solidFill>
                    <a:srgbClr val="C00000"/>
                  </a:solidFill>
                  <a:latin typeface="Myriad Pro Light" panose="020B0603030403020204" pitchFamily="34" charset="0"/>
                </a:rPr>
                <a:t>number facts </a:t>
              </a:r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we know?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AF6EFD4F-8720-427C-9D08-BCEB1A3EB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33365" y="2154929"/>
              <a:ext cx="1438610" cy="10087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9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693788" y="2320896"/>
            <a:ext cx="3168260" cy="97200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Here are my ideas…</a:t>
            </a:r>
            <a:endParaRPr lang="en-GB" b="1" dirty="0">
              <a:solidFill>
                <a:srgbClr val="FF0000"/>
              </a:solidFill>
              <a:latin typeface="Myriad Pro Light" panose="020B0603030403020204" pitchFamily="34" charset="0"/>
            </a:endParaRPr>
          </a:p>
        </p:txBody>
      </p:sp>
      <p:sp>
        <p:nvSpPr>
          <p:cNvPr id="20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433550" y="3826047"/>
            <a:ext cx="3931413" cy="910229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7 + 7</a:t>
            </a: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can use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doubles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!</a:t>
            </a:r>
          </a:p>
        </p:txBody>
      </p:sp>
      <p:sp>
        <p:nvSpPr>
          <p:cNvPr id="21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4553516" y="2918511"/>
            <a:ext cx="3931413" cy="1272569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6 + 4</a:t>
            </a: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can use</a:t>
            </a:r>
            <a:b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</a:b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number bonds to 10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5200" y="1080000"/>
            <a:ext cx="82586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7 + 7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427200" y="1080000"/>
            <a:ext cx="82586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6 + 4</a:t>
            </a:r>
          </a:p>
        </p:txBody>
      </p:sp>
      <p:sp>
        <p:nvSpPr>
          <p:cNvPr id="24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4057940" y="4370206"/>
            <a:ext cx="3530173" cy="1093444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15 + 5</a:t>
            </a: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can use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pairs that make 20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71200" y="1080000"/>
            <a:ext cx="1038836" cy="460653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15 + 5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xmlns="" id="{B0EF1CD6-E0B5-45DE-A08B-E1E3BF4F0E2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99" end="629.036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53350" y="76104"/>
            <a:ext cx="609600" cy="609600"/>
          </a:xfrm>
          <a:prstGeom prst="rect">
            <a:avLst/>
          </a:prstGeom>
        </p:spPr>
      </p:pic>
      <p:pic>
        <p:nvPicPr>
          <p:cNvPr id="26" name="2">
            <a:hlinkClick r:id="" action="ppaction://media"/>
            <a:extLst>
              <a:ext uri="{FF2B5EF4-FFF2-40B4-BE49-F238E27FC236}">
                <a16:creationId xmlns:a16="http://schemas.microsoft.com/office/drawing/2014/main" xmlns="" id="{ACE56938-EF47-4E08-B2A2-23F9A417427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083" end="6495.4399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53350" y="930041"/>
            <a:ext cx="609600" cy="609600"/>
          </a:xfrm>
          <a:prstGeom prst="rect">
            <a:avLst/>
          </a:prstGeom>
        </p:spPr>
      </p:pic>
      <p:pic>
        <p:nvPicPr>
          <p:cNvPr id="28" name="4">
            <a:hlinkClick r:id="" action="ppaction://media"/>
            <a:extLst>
              <a:ext uri="{FF2B5EF4-FFF2-40B4-BE49-F238E27FC236}">
                <a16:creationId xmlns:a16="http://schemas.microsoft.com/office/drawing/2014/main" xmlns="" id="{DF13CCE3-E1F5-44E5-8BF0-CE753E8A3A8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296" end="921.3514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09714" y="3216447"/>
            <a:ext cx="609600" cy="609600"/>
          </a:xfrm>
          <a:prstGeom prst="rect">
            <a:avLst/>
          </a:prstGeom>
        </p:spPr>
      </p:pic>
      <p:pic>
        <p:nvPicPr>
          <p:cNvPr id="29" name="5">
            <a:hlinkClick r:id="" action="ppaction://media"/>
            <a:extLst>
              <a:ext uri="{FF2B5EF4-FFF2-40B4-BE49-F238E27FC236}">
                <a16:creationId xmlns:a16="http://schemas.microsoft.com/office/drawing/2014/main" xmlns="" id="{20CA76CE-249F-48AF-8255-6A0A70F8734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814" end="1326.8321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09714" y="4854050"/>
            <a:ext cx="609600" cy="609600"/>
          </a:xfrm>
          <a:prstGeom prst="rect">
            <a:avLst/>
          </a:prstGeom>
        </p:spPr>
      </p:pic>
      <p:pic>
        <p:nvPicPr>
          <p:cNvPr id="30" name="3">
            <a:hlinkClick r:id="" action="ppaction://media"/>
            <a:extLst>
              <a:ext uri="{FF2B5EF4-FFF2-40B4-BE49-F238E27FC236}">
                <a16:creationId xmlns:a16="http://schemas.microsoft.com/office/drawing/2014/main" xmlns="" id="{F44C29CE-1C68-4131-AA99-1F7FF6CB35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1530" end="600.4308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732050" y="4549250"/>
            <a:ext cx="609600" cy="609600"/>
          </a:xfrm>
          <a:prstGeom prst="rect">
            <a:avLst/>
          </a:prstGeom>
        </p:spPr>
      </p:pic>
      <p:pic>
        <p:nvPicPr>
          <p:cNvPr id="31" name="2">
            <a:hlinkClick r:id="" action="ppaction://media"/>
            <a:extLst>
              <a:ext uri="{FF2B5EF4-FFF2-40B4-BE49-F238E27FC236}">
                <a16:creationId xmlns:a16="http://schemas.microsoft.com/office/drawing/2014/main" xmlns="" id="{487EBB4E-9E79-45A4-9105-398350780C3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2263" end="1311.4399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453350" y="15788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2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30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49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498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502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326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6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644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448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606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63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5" grpId="1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681" y="1078988"/>
            <a:ext cx="82586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7 + 7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48681" y="1078988"/>
            <a:ext cx="82586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9 + 3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72681" y="1078988"/>
            <a:ext cx="1038836" cy="460653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15 + 5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8681" y="1078988"/>
            <a:ext cx="82586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6 + 4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0681" y="1078988"/>
            <a:ext cx="99097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10 + 6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32681" y="1078988"/>
            <a:ext cx="82586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4 + 7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64681" y="1078988"/>
            <a:ext cx="99097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20 + 7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76681" y="1078988"/>
            <a:ext cx="99097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18 + 5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228890" y="1899243"/>
            <a:ext cx="4354558" cy="1376111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can also use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place value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for some… remember how we use place value cards…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168520" y="2069376"/>
            <a:ext cx="1750219" cy="1035844"/>
            <a:chOff x="4237100" y="3068960"/>
            <a:chExt cx="1750219" cy="103584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30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1   0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012121" y="2069376"/>
            <a:ext cx="1321594" cy="1035844"/>
            <a:chOff x="6058718" y="1080000"/>
            <a:chExt cx="1321594" cy="1035844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33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6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160681" y="1080000"/>
            <a:ext cx="99097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10 + 6</a:t>
            </a:r>
          </a:p>
        </p:txBody>
      </p:sp>
      <p:sp>
        <p:nvSpPr>
          <p:cNvPr id="35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440067" y="3582647"/>
            <a:ext cx="4185486" cy="1656226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10 + 6 = 16</a:t>
            </a:r>
            <a:b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</a:b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Are any others like that?</a:t>
            </a:r>
            <a:b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</a:b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(a multiple of 10 + some 1s)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216506" y="3541070"/>
            <a:ext cx="1750219" cy="1035844"/>
            <a:chOff x="4237100" y="3068960"/>
            <a:chExt cx="1750219" cy="1035844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100" y="3068960"/>
              <a:ext cx="1750219" cy="1035844"/>
            </a:xfrm>
            <a:prstGeom prst="rect">
              <a:avLst/>
            </a:prstGeom>
          </p:spPr>
        </p:pic>
        <p:sp>
          <p:nvSpPr>
            <p:cNvPr id="38" name="TextBox 49"/>
            <p:cNvSpPr txBox="1"/>
            <p:nvPr/>
          </p:nvSpPr>
          <p:spPr>
            <a:xfrm>
              <a:off x="4525132" y="3322800"/>
              <a:ext cx="965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2   0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060107" y="3541070"/>
            <a:ext cx="1321594" cy="1035844"/>
            <a:chOff x="6058718" y="1080000"/>
            <a:chExt cx="1321594" cy="103584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8718" y="1080000"/>
              <a:ext cx="1321594" cy="1035844"/>
            </a:xfrm>
            <a:prstGeom prst="rect">
              <a:avLst/>
            </a:prstGeom>
          </p:spPr>
        </p:pic>
        <p:sp>
          <p:nvSpPr>
            <p:cNvPr id="41" name="TextBox 36"/>
            <p:cNvSpPr txBox="1"/>
            <p:nvPr/>
          </p:nvSpPr>
          <p:spPr>
            <a:xfrm>
              <a:off x="6447117" y="1332000"/>
              <a:ext cx="4187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b="1" dirty="0"/>
                <a:t>7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964681" y="1080000"/>
            <a:ext cx="99097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20 + 7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6C1FA8F1-087F-49E7-92E2-EBE5232E7908}"/>
              </a:ext>
            </a:extLst>
          </p:cNvPr>
          <p:cNvSpPr txBox="1"/>
          <p:nvPr/>
        </p:nvSpPr>
        <p:spPr>
          <a:xfrm>
            <a:off x="172953" y="180849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Identify number facts and strategies for solving addition calculations.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xmlns="" id="{7BF9F521-E08B-4259-82D4-8FC7E2C05A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65" end="810.9727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67834" y="1041457"/>
            <a:ext cx="609600" cy="609600"/>
          </a:xfrm>
          <a:prstGeom prst="rect">
            <a:avLst/>
          </a:prstGeom>
        </p:spPr>
      </p:pic>
      <p:pic>
        <p:nvPicPr>
          <p:cNvPr id="4" name="2">
            <a:hlinkClick r:id="" action="ppaction://media"/>
            <a:extLst>
              <a:ext uri="{FF2B5EF4-FFF2-40B4-BE49-F238E27FC236}">
                <a16:creationId xmlns:a16="http://schemas.microsoft.com/office/drawing/2014/main" xmlns="" id="{5C8E17CE-9568-49E6-966B-EDF7F38B022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606" end="1215.6689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57815" y="3640650"/>
            <a:ext cx="609600" cy="609600"/>
          </a:xfrm>
          <a:prstGeom prst="rect">
            <a:avLst/>
          </a:prstGeom>
        </p:spPr>
      </p:pic>
      <p:pic>
        <p:nvPicPr>
          <p:cNvPr id="16" name="1a">
            <a:hlinkClick r:id="" action="ppaction://media"/>
            <a:extLst>
              <a:ext uri="{FF2B5EF4-FFF2-40B4-BE49-F238E27FC236}">
                <a16:creationId xmlns:a16="http://schemas.microsoft.com/office/drawing/2014/main" xmlns="" id="{134BE3FE-C26B-4A9B-9A00-E9244980529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342" end="1044.5941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06859" y="16817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64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7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-0.14688 -4.07407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88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882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07407E-6 L -0.14688 -4.07407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96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5" grpId="0" animBg="1"/>
      <p:bldP spid="34" grpId="0" animBg="1"/>
      <p:bldP spid="35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3068194" y="3946051"/>
            <a:ext cx="3847810" cy="912537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can sort the questions into 2 groups…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9963" y="3087886"/>
            <a:ext cx="4072718" cy="36933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b="1" dirty="0"/>
              <a:t>Solve by using place value/number facts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020482" y="3087886"/>
            <a:ext cx="2164182" cy="36933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b="1" dirty="0"/>
              <a:t>Solve by counting on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6681" y="1078988"/>
            <a:ext cx="82586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7 + 7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348681" y="1078988"/>
            <a:ext cx="82586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9 + 3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472681" y="1078988"/>
            <a:ext cx="1038836" cy="460653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15 + 5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428681" y="1078988"/>
            <a:ext cx="82586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6 + 4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732681" y="1078988"/>
            <a:ext cx="82586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4 + 7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776681" y="1078988"/>
            <a:ext cx="99097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18 + 5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159200" y="1080000"/>
            <a:ext cx="99097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10 + 6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963200" y="1080000"/>
            <a:ext cx="99097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20 + 7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46266" y="1538329"/>
            <a:ext cx="82586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7 + 7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623200" y="1645009"/>
            <a:ext cx="82586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9 + 3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873247" y="2217521"/>
            <a:ext cx="1038836" cy="460653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15 + 5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047380" y="1538328"/>
            <a:ext cx="82586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6 + 4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975161" y="1645008"/>
            <a:ext cx="82586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4 + 7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88875" y="2384149"/>
            <a:ext cx="990977" cy="461665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18 + 5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177028" y="2217521"/>
            <a:ext cx="99097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10 + 6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357112" y="1593081"/>
            <a:ext cx="990977" cy="461665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400" b="1" dirty="0">
                <a:latin typeface="Myriad Pro Light" pitchFamily="34" charset="0"/>
              </a:rPr>
              <a:t>20 + 7</a:t>
            </a:r>
          </a:p>
        </p:txBody>
      </p:sp>
      <p:sp>
        <p:nvSpPr>
          <p:cNvPr id="35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350580" y="3757981"/>
            <a:ext cx="4072717" cy="1711238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There is often more than one way of calculating.</a:t>
            </a:r>
            <a:b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</a:b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That’s helpful for checking!</a:t>
            </a:r>
          </a:p>
        </p:txBody>
      </p:sp>
      <p:sp>
        <p:nvSpPr>
          <p:cNvPr id="68" name="Speech Bubble: Rectangle with Corners Rounded 10">
            <a:extLst>
              <a:ext uri="{FF2B5EF4-FFF2-40B4-BE49-F238E27FC236}">
                <a16:creationId xmlns:a16="http://schemas.microsoft.com/office/drawing/2014/main" xmlns="" id="{A5209EEE-E1BD-4F2F-8E5D-A043EDA11F92}"/>
              </a:ext>
            </a:extLst>
          </p:cNvPr>
          <p:cNvSpPr/>
          <p:nvPr/>
        </p:nvSpPr>
        <p:spPr>
          <a:xfrm>
            <a:off x="4572000" y="3793385"/>
            <a:ext cx="4273613" cy="1711238"/>
          </a:xfrm>
          <a:prstGeom prst="wedgeEllipseCallout">
            <a:avLst>
              <a:gd name="adj1" fmla="val -27982"/>
              <a:gd name="adj2" fmla="val 27653"/>
            </a:avLst>
          </a:prstGeom>
          <a:blipFill dpi="0"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Good mathematicians – like us - try to spot the most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efficient and quickest way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to solve a problem.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B5B33FE-EAE6-4609-B502-C4BAE6653A20}"/>
              </a:ext>
            </a:extLst>
          </p:cNvPr>
          <p:cNvSpPr txBox="1"/>
          <p:nvPr/>
        </p:nvSpPr>
        <p:spPr>
          <a:xfrm>
            <a:off x="172953" y="180849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Identify number facts and strategies for solving addition calculations.</a:t>
            </a:r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xmlns="" id="{840039AE-1310-45D6-9482-7A5AF04E343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92" end="630.458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27665" y="2541014"/>
            <a:ext cx="609600" cy="609600"/>
          </a:xfrm>
          <a:prstGeom prst="rect">
            <a:avLst/>
          </a:prstGeom>
        </p:spPr>
      </p:pic>
      <p:pic>
        <p:nvPicPr>
          <p:cNvPr id="5" name="lesson ender">
            <a:hlinkClick r:id="" action="ppaction://media"/>
            <a:extLst>
              <a:ext uri="{FF2B5EF4-FFF2-40B4-BE49-F238E27FC236}">
                <a16:creationId xmlns:a16="http://schemas.microsoft.com/office/drawing/2014/main" xmlns="" id="{55A2C047-C287-4DE2-970C-3DCFCB06EBA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42924" y="46490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3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200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96"/>
                            </p:stCondLst>
                            <p:childTnLst>
                              <p:par>
                                <p:cTn id="8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101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3" grpId="0" animBg="1"/>
      <p:bldP spid="43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35" grpId="0" animBg="1"/>
      <p:bldP spid="6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3718</TotalTime>
  <Words>296</Words>
  <Application>Microsoft Office PowerPoint</Application>
  <PresentationFormat>On-screen Show (4:3)</PresentationFormat>
  <Paragraphs>69</Paragraphs>
  <Slides>3</Slides>
  <Notes>3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Myriad Pro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Teacher</cp:lastModifiedBy>
  <cp:revision>263</cp:revision>
  <dcterms:created xsi:type="dcterms:W3CDTF">2018-09-13T11:08:58Z</dcterms:created>
  <dcterms:modified xsi:type="dcterms:W3CDTF">2021-01-13T09:52:06Z</dcterms:modified>
</cp:coreProperties>
</file>